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notesMasterIdLst>
    <p:notesMasterId r:id="rId53"/>
  </p:notesMasterIdLst>
  <p:handoutMasterIdLst>
    <p:handoutMasterId r:id="rId54"/>
  </p:handoutMasterIdLst>
  <p:sldIdLst>
    <p:sldId id="374" r:id="rId2"/>
    <p:sldId id="365" r:id="rId3"/>
    <p:sldId id="268" r:id="rId4"/>
    <p:sldId id="269" r:id="rId5"/>
    <p:sldId id="357" r:id="rId6"/>
    <p:sldId id="271" r:id="rId7"/>
    <p:sldId id="272" r:id="rId8"/>
    <p:sldId id="275" r:id="rId9"/>
    <p:sldId id="273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5" r:id="rId28"/>
    <p:sldId id="296" r:id="rId29"/>
    <p:sldId id="297" r:id="rId30"/>
    <p:sldId id="368" r:id="rId31"/>
    <p:sldId id="372" r:id="rId32"/>
    <p:sldId id="371" r:id="rId33"/>
    <p:sldId id="369" r:id="rId34"/>
    <p:sldId id="370" r:id="rId35"/>
    <p:sldId id="298" r:id="rId36"/>
    <p:sldId id="373" r:id="rId37"/>
    <p:sldId id="299" r:id="rId38"/>
    <p:sldId id="300" r:id="rId39"/>
    <p:sldId id="301" r:id="rId40"/>
    <p:sldId id="302" r:id="rId41"/>
    <p:sldId id="366" r:id="rId42"/>
    <p:sldId id="303" r:id="rId43"/>
    <p:sldId id="367" r:id="rId44"/>
    <p:sldId id="375" r:id="rId45"/>
    <p:sldId id="356" r:id="rId46"/>
    <p:sldId id="358" r:id="rId47"/>
    <p:sldId id="359" r:id="rId48"/>
    <p:sldId id="360" r:id="rId49"/>
    <p:sldId id="361" r:id="rId50"/>
    <p:sldId id="362" r:id="rId51"/>
    <p:sldId id="363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>
        <p:scale>
          <a:sx n="59" d="100"/>
          <a:sy n="59" d="100"/>
        </p:scale>
        <p:origin x="-2045" y="-5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436A0-A944-42CA-96A6-0D625C563112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Tanja Ponjavić, pedagog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B48AC-DD55-4593-BF88-955015DB4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9339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5B79F-2623-4A84-ADE5-05D546E0221F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Tanja Ponjavić, pedagog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64375-9644-4F1F-AD21-70D1DF2314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1701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64375-9644-4F1F-AD21-70D1DF23141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Tanja Ponjavić, pedagog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266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E82C03-7B0C-4A59-A373-955FF44EF28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Tanja Ponjavić, pedagog 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E29C2A8-A0DD-4BF0-982F-85B1AE30A8A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Tanja Ponjavić, pedagog 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0845300-CC30-4FEA-BF96-878C7F874B2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Tanja Ponjavić, pedagog 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470D87-EE88-4DDA-9745-2630D9094FCD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Tanja Ponjavić, pedagog 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98A7F4-1112-4E16-832E-BF43C4B640DD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Tanja Ponjavić, pedagog 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BF7CFB9-A27C-450C-87B6-958EB565A31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Tanja Ponjavić, pedagog 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720CA-FD31-4CC9-8678-72D405FBE8B6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Tanja Ponjavić, pedagog 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64375-9644-4F1F-AD21-70D1DF23141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Tanja Ponjavić, pedagog 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64375-9644-4F1F-AD21-70D1DF23141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Tanja Ponjavić, pedagog 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64375-9644-4F1F-AD21-70D1DF23141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Tanja Ponjavić, pedagog 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64375-9644-4F1F-AD21-70D1DF23141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Tanja Ponjavić, pedagog 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64375-9644-4F1F-AD21-70D1DF23141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Tanja Ponjavić, pedagog 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7314A7-B5E6-4477-8357-8B749992891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Tanja Ponjavić, pedagog 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F744A62-AA99-417B-8CD6-887BACA0890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Tanja Ponjavić, pedagog 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D80016-3994-4CCC-900A-8473D86D206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Tanja Ponjavić, pedagog 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sr-Latn-CS" noProof="0" smtClean="0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AA159-4673-4E3D-8D88-57721C0D4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sr-Latn-CS" sz="5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sr-Latn-CS" sz="5600" b="1" dirty="0" smtClean="0">
                <a:solidFill>
                  <a:srgbClr val="FF0000"/>
                </a:solidFill>
              </a:rPr>
              <a:t>Didaktička pravila i principi i nastave metode</a:t>
            </a:r>
          </a:p>
          <a:p>
            <a:pPr marL="0" indent="0">
              <a:buNone/>
            </a:pPr>
            <a:endParaRPr lang="sr-Latn-CS" dirty="0"/>
          </a:p>
          <a:p>
            <a:pPr marL="0" indent="0">
              <a:buNone/>
            </a:pPr>
            <a:endParaRPr lang="sr-Latn-CS" dirty="0" smtClean="0"/>
          </a:p>
          <a:p>
            <a:pPr marL="0" indent="0">
              <a:buNone/>
            </a:pPr>
            <a:endParaRPr lang="sr-Latn-CS" dirty="0"/>
          </a:p>
          <a:p>
            <a:pPr marL="0" indent="0" algn="r">
              <a:buNone/>
            </a:pPr>
            <a:endParaRPr lang="sr-Latn-CS" dirty="0" smtClean="0"/>
          </a:p>
          <a:p>
            <a:pPr marL="0" indent="0" algn="r">
              <a:buNone/>
            </a:pPr>
            <a:r>
              <a:rPr lang="sr-Latn-CS" dirty="0" smtClean="0"/>
              <a:t>Tanja Ponjavić, pedagog škole </a:t>
            </a:r>
          </a:p>
          <a:p>
            <a:pPr marL="0" indent="0" algn="r">
              <a:buNone/>
            </a:pPr>
            <a:r>
              <a:rPr lang="sr-Latn-CS" dirty="0" smtClean="0"/>
              <a:t>9.6.2022. </a:t>
            </a:r>
          </a:p>
          <a:p>
            <a:endParaRPr lang="sr-Latn-CS" dirty="0"/>
          </a:p>
          <a:p>
            <a:endParaRPr lang="sr-Latn-C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32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762000" y="457200"/>
            <a:ext cx="7620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sr-Cyrl-CS" sz="3600" b="1" dirty="0">
                <a:latin typeface="Calibri" pitchFamily="34" charset="0"/>
              </a:rPr>
              <a:t>Princip učeničke aktivnosti</a:t>
            </a:r>
            <a:endParaRPr lang="en-US" sz="3600" b="1" dirty="0">
              <a:latin typeface="Calibri" pitchFamily="34" charset="0"/>
            </a:endParaRPr>
          </a:p>
          <a:p>
            <a:endParaRPr lang="en-US" sz="3600" b="1" dirty="0">
              <a:latin typeface="Calibr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sr-Cyrl-CS" sz="3600" b="1" dirty="0">
                <a:latin typeface="Calibri" pitchFamily="34" charset="0"/>
              </a:rPr>
              <a:t>Princip očiglednosti</a:t>
            </a:r>
            <a:endParaRPr lang="en-US" sz="3600" b="1" dirty="0">
              <a:latin typeface="Calibri" pitchFamily="34" charset="0"/>
            </a:endParaRPr>
          </a:p>
          <a:p>
            <a:endParaRPr lang="en-US" sz="3600" b="1" dirty="0">
              <a:latin typeface="Calibr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sr-Cyrl-CS" sz="3600" b="1" dirty="0">
                <a:latin typeface="Calibri" pitchFamily="34" charset="0"/>
              </a:rPr>
              <a:t>Princip povezanosti teorije sa praksom</a:t>
            </a:r>
            <a:endParaRPr lang="en-US" sz="3600" b="1" dirty="0">
              <a:latin typeface="Calibri" pitchFamily="34" charset="0"/>
            </a:endParaRPr>
          </a:p>
          <a:p>
            <a:endParaRPr lang="en-US" sz="3600" b="1" dirty="0">
              <a:latin typeface="Calibr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sr-Cyrl-CS" sz="3600" b="1" dirty="0">
                <a:latin typeface="Calibri" pitchFamily="34" charset="0"/>
              </a:rPr>
              <a:t>Princip trajnosti znanja, umenja i navika</a:t>
            </a:r>
            <a:endParaRPr lang="en-US" sz="3600" b="1" dirty="0">
              <a:latin typeface="Calibri" pitchFamily="34" charset="0"/>
            </a:endParaRPr>
          </a:p>
          <a:p>
            <a:endParaRPr lang="en-US" sz="3600" b="1" dirty="0">
              <a:latin typeface="Calibr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sr-Cyrl-CS" sz="3600" b="1" dirty="0">
                <a:latin typeface="Calibri" pitchFamily="34" charset="0"/>
              </a:rPr>
              <a:t>Princip ekonomičnosti</a:t>
            </a:r>
            <a:endParaRPr lang="en-US" sz="36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9286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sr-Cyrl-CS" b="1" dirty="0" smtClean="0">
                <a:solidFill>
                  <a:srgbClr val="FF0000"/>
                </a:solidFill>
              </a:rPr>
              <a:t>Princip naučnosti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5075" name="Group 19"/>
          <p:cNvGraphicFramePr>
            <a:graphicFrameLocks noGrp="1"/>
          </p:cNvGraphicFramePr>
          <p:nvPr>
            <p:ph type="tbl" idx="1"/>
          </p:nvPr>
        </p:nvGraphicFramePr>
        <p:xfrm>
          <a:off x="609600" y="2017713"/>
          <a:ext cx="8345488" cy="2883472"/>
        </p:xfrm>
        <a:graphic>
          <a:graphicData uri="http://schemas.openxmlformats.org/drawingml/2006/table">
            <a:tbl>
              <a:tblPr/>
              <a:tblGrid>
                <a:gridCol w="4173538"/>
                <a:gridCol w="4171950"/>
              </a:tblGrid>
              <a:tr h="573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Šta je?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Kako realizovati?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 nastavi se obrađuju sadržaji koji moraju biti naučno zasnovani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Osposobljavanje učenika za naučno i teorijsko mišljenje</a:t>
                      </a:r>
                      <a:endParaRPr kumimoji="0" lang="sr-Cyrl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Zadatak nastave je formiranje naučnih pojmova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048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b="1" dirty="0" smtClean="0">
                <a:solidFill>
                  <a:srgbClr val="FF0000"/>
                </a:solidFill>
              </a:rPr>
              <a:t>Princip sistematičnosti i postupnosti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7145" name="Group 41"/>
          <p:cNvGraphicFramePr>
            <a:graphicFrameLocks noGrp="1"/>
          </p:cNvGraphicFramePr>
          <p:nvPr>
            <p:ph type="tbl" idx="1"/>
          </p:nvPr>
        </p:nvGraphicFramePr>
        <p:xfrm>
          <a:off x="533400" y="1219200"/>
          <a:ext cx="8421688" cy="5500078"/>
        </p:xfrm>
        <a:graphic>
          <a:graphicData uri="http://schemas.openxmlformats.org/drawingml/2006/table">
            <a:tbl>
              <a:tblPr/>
              <a:tblGrid>
                <a:gridCol w="4211638"/>
                <a:gridCol w="4210050"/>
              </a:tblGrid>
              <a:tr h="4435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Šta je?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Kako realizovati?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Sistematičnost</a:t>
                      </a:r>
                      <a:endParaRPr kumimoji="0" lang="sr-Cyrl-C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 obzirom da je zna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 sistem činjenica i generalizacija, znanja treba usvajati u određenim sistemima</a:t>
                      </a:r>
                      <a:endParaRPr kumimoji="0" lang="sr-Cyrl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sr-Cyrl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Postupnost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Ovladavanje sistemima znanja treba da se odvija postupno .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Svako novo saznanje učenika treba logički nadovezati na prethodna saznanja. Pored toga, učenici se osposobljavaju za samostalno sistematizovanje postojećih znanja.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 stavljati učenike pred novu teškoću dok ne savladaju staru.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Pravilo postupnosti: od lakšeg ka težem, od poznatog ka nepoznatom, od prostog ka složenom, od bližeg ka daljem.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793038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b="1" dirty="0" smtClean="0"/>
              <a:t/>
            </a:r>
            <a:br>
              <a:rPr lang="sr-Latn-CS" b="1" dirty="0" smtClean="0"/>
            </a:br>
            <a:r>
              <a:rPr lang="sr-Cyrl-CS" b="1" dirty="0" smtClean="0">
                <a:solidFill>
                  <a:srgbClr val="FF0000"/>
                </a:solidFill>
              </a:rPr>
              <a:t>Princip pristupačnosti uzrastu učenika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0192" name="Group 16"/>
          <p:cNvGraphicFramePr>
            <a:graphicFrameLocks noGrp="1"/>
          </p:cNvGraphicFramePr>
          <p:nvPr>
            <p:ph type="tbl" idx="1"/>
          </p:nvPr>
        </p:nvGraphicFramePr>
        <p:xfrm>
          <a:off x="1182688" y="2017713"/>
          <a:ext cx="7772400" cy="4114801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712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Šta je?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Kako realizovati?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Obim i nivo složenosti nastavnih sadržaja i načini njihove realizacije treba da odgovaraju uzrasnim mogućnostima učenika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Nastavni rad koji podrazumeva pravilan odabir metoda, oblika, sredstava koji će omogućiti uspešan i brži razvoj učenika</a:t>
                      </a: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7762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b="1" dirty="0" smtClean="0"/>
              <a:t/>
            </a:r>
            <a:br>
              <a:rPr lang="sr-Latn-CS" b="1" dirty="0" smtClean="0"/>
            </a:br>
            <a:r>
              <a:rPr lang="sr-Cyrl-CS" b="1" dirty="0" smtClean="0">
                <a:solidFill>
                  <a:srgbClr val="FF0000"/>
                </a:solidFill>
              </a:rPr>
              <a:t>Princip individualizacije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2243" name="Group 19"/>
          <p:cNvGraphicFramePr>
            <a:graphicFrameLocks noGrp="1"/>
          </p:cNvGraphicFramePr>
          <p:nvPr>
            <p:ph type="tbl" idx="1"/>
          </p:nvPr>
        </p:nvGraphicFramePr>
        <p:xfrm>
          <a:off x="381000" y="2017713"/>
          <a:ext cx="8574088" cy="4114801"/>
        </p:xfrm>
        <a:graphic>
          <a:graphicData uri="http://schemas.openxmlformats.org/drawingml/2006/table">
            <a:tbl>
              <a:tblPr/>
              <a:tblGrid>
                <a:gridCol w="4287838"/>
                <a:gridCol w="4286250"/>
              </a:tblGrid>
              <a:tr h="712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Šta je?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Kako realizovati?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Svaki učenik nastavne sadržaje obrađuje u obimu kojem je dorastao, na nivou složenosti koji mu je dostupan, pomoću prilagođenih postupaka i tempom koji mu odgovara</a:t>
                      </a: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Individualizacija nastavnog procesa.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Individualni oblik rada.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Diferencirana nastava.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Individualna nastavnikova instrukcija</a:t>
                      </a:r>
                      <a:r>
                        <a:rPr kumimoji="0" lang="sr-Cyrl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1572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b="1" dirty="0" smtClean="0">
                <a:solidFill>
                  <a:srgbClr val="FF0000"/>
                </a:solidFill>
              </a:rPr>
              <a:t>Princip učeničke aktivnosti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4276" name="Group 4"/>
          <p:cNvGraphicFramePr>
            <a:graphicFrameLocks noGrp="1"/>
          </p:cNvGraphicFramePr>
          <p:nvPr>
            <p:ph type="tbl" idx="1"/>
          </p:nvPr>
        </p:nvGraphicFramePr>
        <p:xfrm>
          <a:off x="381000" y="2017713"/>
          <a:ext cx="8574088" cy="4114801"/>
        </p:xfrm>
        <a:graphic>
          <a:graphicData uri="http://schemas.openxmlformats.org/drawingml/2006/table">
            <a:tbl>
              <a:tblPr/>
              <a:tblGrid>
                <a:gridCol w="4287838"/>
                <a:gridCol w="4286250"/>
              </a:tblGrid>
              <a:tr h="712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Šta je?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Kako realizovati?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Dolaženje do saznanja sopstvenim intelektualnim naporom.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Razvijanje mišljenja nasuprot zapamćivanju</a:t>
                      </a: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Samostalno sticanje znanja.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Učenje putem otkrića.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Stvaranje problemskih situacija</a:t>
                      </a:r>
                      <a:r>
                        <a:rPr kumimoji="0" lang="sr-Cyrl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9286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b="1" dirty="0" smtClean="0">
                <a:solidFill>
                  <a:srgbClr val="FF0000"/>
                </a:solidFill>
              </a:rPr>
              <a:t>Princip očiglednosti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6337" name="Group 17"/>
          <p:cNvGraphicFramePr>
            <a:graphicFrameLocks noGrp="1"/>
          </p:cNvGraphicFramePr>
          <p:nvPr>
            <p:ph type="tbl" idx="1"/>
          </p:nvPr>
        </p:nvGraphicFramePr>
        <p:xfrm>
          <a:off x="457200" y="2017713"/>
          <a:ext cx="8497888" cy="4681284"/>
        </p:xfrm>
        <a:graphic>
          <a:graphicData uri="http://schemas.openxmlformats.org/drawingml/2006/table">
            <a:tbl>
              <a:tblPr/>
              <a:tblGrid>
                <a:gridCol w="4249738"/>
                <a:gridCol w="4248150"/>
              </a:tblGrid>
              <a:tr h="712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Šta je?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Kako realizovati?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Opažanje-mišljenje-praksa.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Opažanje (čulno saznavanje) predstavlja aktivnost neposrednog saznavanja predmeta i pojava čulima.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Očiglednost se ne svodi samo na opažanje tokom časa, već se zasniva na čulnom iskustvu učenika</a:t>
                      </a:r>
                      <a:endParaRPr kumimoji="0" lang="sr-Latn-C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Posmatranje predmeta i pojava.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Misaona aktivizacija učenika.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793038" cy="146208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b="1" dirty="0" smtClean="0">
                <a:solidFill>
                  <a:srgbClr val="FF0000"/>
                </a:solidFill>
              </a:rPr>
              <a:t>Princip povezanosti teorije sa praksom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8372" name="Group 4"/>
          <p:cNvGraphicFramePr>
            <a:graphicFrameLocks noGrp="1"/>
          </p:cNvGraphicFramePr>
          <p:nvPr>
            <p:ph type="tbl" idx="1"/>
          </p:nvPr>
        </p:nvGraphicFramePr>
        <p:xfrm>
          <a:off x="381000" y="2017713"/>
          <a:ext cx="8574088" cy="4114801"/>
        </p:xfrm>
        <a:graphic>
          <a:graphicData uri="http://schemas.openxmlformats.org/drawingml/2006/table">
            <a:tbl>
              <a:tblPr/>
              <a:tblGrid>
                <a:gridCol w="4287838"/>
                <a:gridCol w="4286250"/>
              </a:tblGrid>
              <a:tr h="712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Šta je?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Kako realizovati?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Nastojati da učenici stečena znanja praktično primenjuju.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Zadavanje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zadataka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primenu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znanja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Navedite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primere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dokažite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proverite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utvrdite</a:t>
                      </a: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30968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b="1" dirty="0" smtClean="0">
                <a:solidFill>
                  <a:srgbClr val="FF0000"/>
                </a:solidFill>
              </a:rPr>
              <a:t>Princip trajnosti znanja,umenja i navika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0420" name="Group 4"/>
          <p:cNvGraphicFramePr>
            <a:graphicFrameLocks noGrp="1"/>
          </p:cNvGraphicFramePr>
          <p:nvPr>
            <p:ph type="tbl" idx="1"/>
          </p:nvPr>
        </p:nvGraphicFramePr>
        <p:xfrm>
          <a:off x="381000" y="2017713"/>
          <a:ext cx="8574088" cy="4114801"/>
        </p:xfrm>
        <a:graphic>
          <a:graphicData uri="http://schemas.openxmlformats.org/drawingml/2006/table">
            <a:tbl>
              <a:tblPr/>
              <a:tblGrid>
                <a:gridCol w="4287838"/>
                <a:gridCol w="4286250"/>
              </a:tblGrid>
              <a:tr h="712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Šta je?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Kako realizovati?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Neophodnost ponavljanja i uvežbavanja učenih sadržaja radi njihove trajnosti</a:t>
                      </a: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Ponavljanje i vežbanje.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8524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b="1" dirty="0" smtClean="0"/>
              <a:t/>
            </a:r>
            <a:br>
              <a:rPr lang="sr-Latn-CS" b="1" dirty="0" smtClean="0"/>
            </a:br>
            <a:r>
              <a:rPr lang="sr-Cyrl-CS" b="1" dirty="0" smtClean="0">
                <a:solidFill>
                  <a:srgbClr val="FF0000"/>
                </a:solidFill>
              </a:rPr>
              <a:t>Princip ekonomičnosti</a:t>
            </a:r>
            <a:r>
              <a:rPr lang="sr-Latn-CS" b="1" dirty="0" smtClean="0"/>
              <a:t/>
            </a:r>
            <a:br>
              <a:rPr lang="sr-Latn-CS" b="1" dirty="0" smtClean="0"/>
            </a:b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2468" name="Group 4"/>
          <p:cNvGraphicFramePr>
            <a:graphicFrameLocks noGrp="1"/>
          </p:cNvGraphicFramePr>
          <p:nvPr>
            <p:ph type="tbl" idx="1"/>
          </p:nvPr>
        </p:nvGraphicFramePr>
        <p:xfrm>
          <a:off x="533400" y="2017713"/>
          <a:ext cx="8421688" cy="4114801"/>
        </p:xfrm>
        <a:graphic>
          <a:graphicData uri="http://schemas.openxmlformats.org/drawingml/2006/table">
            <a:tbl>
              <a:tblPr/>
              <a:tblGrid>
                <a:gridCol w="4211638"/>
                <a:gridCol w="4210050"/>
              </a:tblGrid>
              <a:tr h="712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Šta je?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Kako realizovati?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Postići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što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veći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didaktički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učinak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što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manjim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utroškom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vremena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energije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sredstava</a:t>
                      </a: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Pravilan izbor nastavnih metoda, oblika i sredstava</a:t>
                      </a:r>
                      <a:r>
                        <a:rPr kumimoji="0" lang="sr-Cyrl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sr-Latn-CS" sz="5400" dirty="0" smtClean="0"/>
          </a:p>
          <a:p>
            <a:pPr algn="ctr">
              <a:buNone/>
            </a:pPr>
            <a:r>
              <a:rPr lang="sr-Latn-CS" sz="5400" dirty="0" smtClean="0">
                <a:solidFill>
                  <a:srgbClr val="FF0000"/>
                </a:solidFill>
              </a:rPr>
              <a:t>Didaktička pravila i principi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400" dirty="0" smtClean="0">
                <a:solidFill>
                  <a:srgbClr val="FF0000"/>
                </a:solidFill>
              </a:rPr>
              <a:t>NASTAVNE  METODE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Definicije</a:t>
            </a:r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305800" cy="5105400"/>
          </a:xfrm>
        </p:spPr>
        <p:txBody>
          <a:bodyPr>
            <a:normAutofit/>
          </a:bodyPr>
          <a:lstStyle/>
          <a:p>
            <a:r>
              <a:rPr lang="en-US" sz="3000" smtClean="0"/>
              <a:t>Metod - </a:t>
            </a:r>
            <a:r>
              <a:rPr lang="en-US" sz="3000" smtClean="0">
                <a:solidFill>
                  <a:srgbClr val="FF0000"/>
                </a:solidFill>
              </a:rPr>
              <a:t>m e t h o d o s</a:t>
            </a:r>
            <a:r>
              <a:rPr lang="en-US" sz="3000" smtClean="0"/>
              <a:t>  (gr</a:t>
            </a:r>
            <a:r>
              <a:rPr lang="sl-SI" sz="3000" smtClean="0"/>
              <a:t>čka reč</a:t>
            </a:r>
            <a:r>
              <a:rPr lang="en-US" sz="3000" smtClean="0"/>
              <a:t>) </a:t>
            </a:r>
            <a:r>
              <a:rPr lang="en-US" sz="3000" smtClean="0">
                <a:sym typeface="Symbol" pitchFamily="18" charset="2"/>
              </a:rPr>
              <a:t></a:t>
            </a:r>
            <a:r>
              <a:rPr lang="en-US" sz="3000" smtClean="0">
                <a:sym typeface="Arial Narrow Special G2" pitchFamily="34" charset="2"/>
              </a:rPr>
              <a:t> </a:t>
            </a:r>
            <a:r>
              <a:rPr lang="en-US" sz="3000" smtClean="0"/>
              <a:t>put ili </a:t>
            </a:r>
            <a:r>
              <a:rPr lang="en-US" sz="3000" b="1" i="1" smtClean="0"/>
              <a:t>način</a:t>
            </a:r>
            <a:r>
              <a:rPr lang="en-US" sz="3000" smtClean="0"/>
              <a:t> ostvarivanja određenih ciljeva.</a:t>
            </a:r>
          </a:p>
          <a:p>
            <a:r>
              <a:rPr lang="en-US" sz="3000" b="1" smtClean="0"/>
              <a:t>N. Filipović</a:t>
            </a:r>
            <a:r>
              <a:rPr lang="en-US" sz="3000" smtClean="0"/>
              <a:t>: Didaktika, 1977: Nastavne metode su naučno i praktično provereni </a:t>
            </a:r>
            <a:r>
              <a:rPr lang="en-US" sz="3000" b="1" i="1" smtClean="0"/>
              <a:t>načini efikasne komunikacije subjekata nastave </a:t>
            </a:r>
            <a:r>
              <a:rPr lang="en-US" sz="3000" smtClean="0"/>
              <a:t>u procesu ovladavanja znanjima, veštinama i navikama; buđenju i optimalnom razvijanju stvaralačkih sposobnosti i drugih pozitivnih svojstava ličnosti. </a:t>
            </a:r>
          </a:p>
          <a:p>
            <a:r>
              <a:rPr lang="en-US" sz="3000" b="1" smtClean="0"/>
              <a:t>M. Bakovljev</a:t>
            </a:r>
            <a:r>
              <a:rPr lang="en-US" sz="3000" smtClean="0"/>
              <a:t>: Didaktika, : Nastavne metode su </a:t>
            </a:r>
            <a:r>
              <a:rPr lang="en-US" sz="3000" b="1" i="1" smtClean="0"/>
              <a:t>načini obrade </a:t>
            </a:r>
            <a:r>
              <a:rPr lang="en-US" sz="3000" smtClean="0"/>
              <a:t>nastavnog gradiva.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Razvoj nastavnih metoda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Stari</a:t>
            </a:r>
            <a:r>
              <a:rPr lang="en-US" b="1" dirty="0" smtClean="0"/>
              <a:t> Rim</a:t>
            </a:r>
            <a:r>
              <a:rPr lang="en-US" dirty="0" smtClean="0"/>
              <a:t>: </a:t>
            </a:r>
            <a:r>
              <a:rPr lang="en-US" dirty="0" err="1" smtClean="0"/>
              <a:t>razgovor</a:t>
            </a:r>
            <a:r>
              <a:rPr lang="en-US" dirty="0" smtClean="0"/>
              <a:t>, </a:t>
            </a:r>
            <a:r>
              <a:rPr lang="en-US" dirty="0" err="1" smtClean="0"/>
              <a:t>pismeni</a:t>
            </a:r>
            <a:r>
              <a:rPr lang="en-US" dirty="0" smtClean="0"/>
              <a:t> </a:t>
            </a:r>
            <a:r>
              <a:rPr lang="en-US" dirty="0" err="1" smtClean="0"/>
              <a:t>radovi</a:t>
            </a:r>
            <a:r>
              <a:rPr lang="en-US" dirty="0" smtClean="0"/>
              <a:t>, </a:t>
            </a:r>
            <a:r>
              <a:rPr lang="en-US" dirty="0" err="1" smtClean="0"/>
              <a:t>usmeno</a:t>
            </a:r>
            <a:r>
              <a:rPr lang="en-US" dirty="0" smtClean="0"/>
              <a:t> </a:t>
            </a:r>
            <a:r>
              <a:rPr lang="en-US" dirty="0" err="1" smtClean="0"/>
              <a:t>izlaganje</a:t>
            </a:r>
            <a:r>
              <a:rPr lang="en-US" dirty="0" smtClean="0"/>
              <a:t>, </a:t>
            </a:r>
            <a:r>
              <a:rPr lang="en-US" dirty="0" err="1" smtClean="0"/>
              <a:t>čitanje</a:t>
            </a:r>
            <a:r>
              <a:rPr lang="en-US" dirty="0" smtClean="0"/>
              <a:t> </a:t>
            </a:r>
            <a:r>
              <a:rPr lang="en-US" dirty="0" err="1" smtClean="0"/>
              <a:t>teksta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pokazivanje</a:t>
            </a:r>
            <a:r>
              <a:rPr lang="en-US" dirty="0" smtClean="0"/>
              <a:t>;</a:t>
            </a:r>
          </a:p>
          <a:p>
            <a:r>
              <a:rPr lang="en-US" b="1" dirty="0" err="1" smtClean="0"/>
              <a:t>Komenski</a:t>
            </a:r>
            <a:r>
              <a:rPr lang="en-US" dirty="0" smtClean="0"/>
              <a:t>: </a:t>
            </a:r>
            <a:r>
              <a:rPr lang="en-US" dirty="0" err="1" smtClean="0"/>
              <a:t>jedna</a:t>
            </a:r>
            <a:r>
              <a:rPr lang="en-US" dirty="0" smtClean="0"/>
              <a:t> </a:t>
            </a:r>
            <a:r>
              <a:rPr lang="en-US" dirty="0" err="1" smtClean="0"/>
              <a:t>univerzalna</a:t>
            </a:r>
            <a:r>
              <a:rPr lang="en-US" dirty="0" smtClean="0"/>
              <a:t> </a:t>
            </a:r>
            <a:r>
              <a:rPr lang="en-US" dirty="0" err="1" smtClean="0"/>
              <a:t>metoda</a:t>
            </a:r>
            <a:r>
              <a:rPr lang="en-US" dirty="0" smtClean="0"/>
              <a:t> </a:t>
            </a:r>
            <a:r>
              <a:rPr lang="en-US" dirty="0" err="1" smtClean="0"/>
              <a:t>efikasne</a:t>
            </a:r>
            <a:r>
              <a:rPr lang="en-US" dirty="0" smtClean="0"/>
              <a:t> </a:t>
            </a:r>
            <a:r>
              <a:rPr lang="en-US" dirty="0" err="1" smtClean="0"/>
              <a:t>nastave</a:t>
            </a:r>
            <a:r>
              <a:rPr lang="en-US" dirty="0" smtClean="0"/>
              <a:t> (</a:t>
            </a:r>
            <a:r>
              <a:rPr lang="en-US" b="1" dirty="0" err="1" smtClean="0"/>
              <a:t>Pestaloci</a:t>
            </a:r>
            <a:r>
              <a:rPr lang="en-US" b="1" dirty="0" smtClean="0"/>
              <a:t>, Herbart</a:t>
            </a:r>
            <a:r>
              <a:rPr lang="en-US" dirty="0" smtClean="0"/>
              <a:t>) </a:t>
            </a:r>
            <a:r>
              <a:rPr lang="en-US" dirty="0" smtClean="0">
                <a:sym typeface="Symbol" pitchFamily="18" charset="2"/>
              </a:rPr>
              <a:t></a:t>
            </a:r>
            <a:r>
              <a:rPr lang="en-US" dirty="0" smtClean="0">
                <a:sym typeface="Arial Special G2" pitchFamily="34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sym typeface="Arial Special G2" pitchFamily="34" charset="2"/>
              </a:rPr>
              <a:t>monometodizam</a:t>
            </a:r>
            <a:r>
              <a:rPr lang="en-US" dirty="0" smtClean="0"/>
              <a:t>;</a:t>
            </a:r>
          </a:p>
          <a:p>
            <a:r>
              <a:rPr lang="en-US" b="1" dirty="0" smtClean="0"/>
              <a:t>XIX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b="1" dirty="0" smtClean="0"/>
              <a:t>XX</a:t>
            </a:r>
            <a:r>
              <a:rPr lang="en-US" dirty="0" smtClean="0"/>
              <a:t> </a:t>
            </a:r>
            <a:r>
              <a:rPr lang="en-US" dirty="0" err="1" smtClean="0"/>
              <a:t>vek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</a:t>
            </a:r>
            <a:r>
              <a:rPr lang="en-US" dirty="0" smtClean="0">
                <a:sym typeface="Arial Special G2" pitchFamily="34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sym typeface="Arial Special G2" pitchFamily="34" charset="2"/>
              </a:rPr>
              <a:t>polimetodizam</a:t>
            </a:r>
            <a:endParaRPr lang="en-US" dirty="0" smtClean="0">
              <a:solidFill>
                <a:schemeClr val="tx1"/>
              </a:solidFill>
              <a:sym typeface="Arial Special G2" pitchFamily="34" charset="2"/>
            </a:endParaRPr>
          </a:p>
          <a:p>
            <a:r>
              <a:rPr lang="en-US" dirty="0" err="1" smtClean="0">
                <a:sym typeface="Arial Special G2" pitchFamily="34" charset="2"/>
              </a:rPr>
              <a:t>Negiranje</a:t>
            </a:r>
            <a:r>
              <a:rPr lang="en-US" dirty="0" smtClean="0">
                <a:sym typeface="Arial Special G2" pitchFamily="34" charset="2"/>
              </a:rPr>
              <a:t> </a:t>
            </a:r>
            <a:r>
              <a:rPr lang="en-US" dirty="0" err="1" smtClean="0">
                <a:sym typeface="Arial Special G2" pitchFamily="34" charset="2"/>
              </a:rPr>
              <a:t>nastavnih</a:t>
            </a:r>
            <a:r>
              <a:rPr lang="en-US" dirty="0" smtClean="0">
                <a:sym typeface="Arial Special G2" pitchFamily="34" charset="2"/>
              </a:rPr>
              <a:t> </a:t>
            </a:r>
            <a:r>
              <a:rPr lang="en-US" dirty="0" err="1" smtClean="0">
                <a:sym typeface="Arial Special G2" pitchFamily="34" charset="2"/>
              </a:rPr>
              <a:t>metoda</a:t>
            </a:r>
            <a:r>
              <a:rPr lang="en-US" dirty="0" smtClean="0">
                <a:sym typeface="Arial Special G2" pitchFamily="34" charset="2"/>
              </a:rPr>
              <a:t> </a:t>
            </a:r>
            <a:r>
              <a:rPr lang="en-US" dirty="0" smtClean="0">
                <a:sym typeface="Symbol" pitchFamily="18" charset="2"/>
              </a:rPr>
              <a:t></a:t>
            </a:r>
            <a:r>
              <a:rPr lang="en-US" dirty="0" smtClean="0">
                <a:sym typeface="Arial Special G2" pitchFamily="34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sym typeface="Arial Special G2" pitchFamily="34" charset="2"/>
              </a:rPr>
              <a:t>ametodizam</a:t>
            </a:r>
            <a:r>
              <a:rPr lang="en-US" dirty="0" smtClean="0">
                <a:sym typeface="Arial Special G2" pitchFamily="34" charset="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Pokušaj klasifikacije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I </a:t>
            </a:r>
            <a:r>
              <a:rPr lang="en-US" dirty="0" err="1" smtClean="0">
                <a:solidFill>
                  <a:srgbClr val="FF0000"/>
                </a:solidFill>
              </a:rPr>
              <a:t>klasifikacija</a:t>
            </a:r>
            <a:r>
              <a:rPr lang="en-US" dirty="0" smtClean="0"/>
              <a:t>: T. </a:t>
            </a:r>
            <a:r>
              <a:rPr lang="en-US" dirty="0" err="1" smtClean="0"/>
              <a:t>Prodanović</a:t>
            </a:r>
            <a:r>
              <a:rPr lang="en-US" dirty="0" smtClean="0"/>
              <a:t>, R. </a:t>
            </a:r>
            <a:r>
              <a:rPr lang="en-US" dirty="0" err="1" smtClean="0"/>
              <a:t>Ničković</a:t>
            </a:r>
            <a:r>
              <a:rPr lang="en-US" dirty="0" smtClean="0"/>
              <a:t> (1974):</a:t>
            </a:r>
          </a:p>
          <a:p>
            <a:r>
              <a:rPr lang="en-US" dirty="0" err="1" smtClean="0"/>
              <a:t>verbalno-tekstualne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ilustrativno-demonstrativne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laboratorijsko-eksperimentalne</a:t>
            </a:r>
            <a:r>
              <a:rPr lang="en-US" dirty="0" smtClean="0"/>
              <a:t>.</a:t>
            </a:r>
          </a:p>
          <a:p>
            <a:pPr>
              <a:buFontTx/>
              <a:buNone/>
            </a:pPr>
            <a:r>
              <a:rPr lang="en-US" dirty="0" smtClean="0"/>
              <a:t>	</a:t>
            </a:r>
          </a:p>
          <a:p>
            <a:pPr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se </a:t>
            </a:r>
            <a:r>
              <a:rPr lang="en-US" dirty="0" err="1" smtClean="0"/>
              <a:t>odnose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b="1" dirty="0" err="1" smtClean="0"/>
              <a:t>aktivnosti</a:t>
            </a:r>
            <a:r>
              <a:rPr lang="en-US" b="1" dirty="0" smtClean="0"/>
              <a:t> </a:t>
            </a:r>
            <a:r>
              <a:rPr lang="en-US" b="1" dirty="0" err="1" smtClean="0"/>
              <a:t>nastavnika</a:t>
            </a:r>
            <a:r>
              <a:rPr lang="en-US" b="1" dirty="0" smtClean="0"/>
              <a:t>, </a:t>
            </a:r>
            <a:r>
              <a:rPr lang="en-US" b="1" dirty="0" err="1" smtClean="0"/>
              <a:t>učenika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stručnjaka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Verbalno-tekstualne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metode</a:t>
            </a:r>
            <a:endParaRPr 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80772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monolog;</a:t>
            </a:r>
          </a:p>
          <a:p>
            <a:r>
              <a:rPr lang="en-US" dirty="0" err="1" smtClean="0"/>
              <a:t>dijalog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dikusija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rad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tekstu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3800" b="1" dirty="0" err="1" smtClean="0">
                <a:solidFill>
                  <a:srgbClr val="FF0000"/>
                </a:solidFill>
              </a:rPr>
              <a:t>Laboratorijsko-eksperimentalne</a:t>
            </a:r>
            <a:r>
              <a:rPr lang="en-US" sz="3800" b="1" dirty="0" smtClean="0">
                <a:solidFill>
                  <a:srgbClr val="FF0000"/>
                </a:solidFill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</a:rPr>
              <a:t>metode</a:t>
            </a:r>
            <a:r>
              <a:rPr lang="en-US" sz="3800" b="1" dirty="0" smtClean="0">
                <a:solidFill>
                  <a:srgbClr val="FF0000"/>
                </a:solidFill>
              </a:rPr>
              <a:t>: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laboratorijski</a:t>
            </a:r>
            <a:r>
              <a:rPr lang="en-US" dirty="0" smtClean="0"/>
              <a:t> </a:t>
            </a:r>
            <a:r>
              <a:rPr lang="en-US" dirty="0" err="1" smtClean="0"/>
              <a:t>radovi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izvođenje</a:t>
            </a:r>
            <a:r>
              <a:rPr lang="en-US" dirty="0" smtClean="0"/>
              <a:t> </a:t>
            </a:r>
            <a:r>
              <a:rPr lang="en-US" dirty="0" err="1" smtClean="0"/>
              <a:t>eksperimenata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800" dirty="0" err="1" smtClean="0">
                <a:solidFill>
                  <a:srgbClr val="FF0000"/>
                </a:solidFill>
              </a:rPr>
              <a:t>Ilustrativno-demonstrativne</a:t>
            </a:r>
            <a:r>
              <a:rPr lang="en-US" sz="3800" dirty="0" smtClean="0">
                <a:solidFill>
                  <a:srgbClr val="FF0000"/>
                </a:solidFill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</a:rPr>
              <a:t>metode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sz="3200" b="1" smtClean="0"/>
              <a:t>Ilustracije:</a:t>
            </a:r>
            <a:endParaRPr lang="en-US" sz="3200" smtClean="0"/>
          </a:p>
          <a:p>
            <a:r>
              <a:rPr lang="en-US" sz="3200" smtClean="0"/>
              <a:t>predmeti iz prirode;</a:t>
            </a:r>
          </a:p>
          <a:p>
            <a:r>
              <a:rPr lang="en-US" sz="3200" smtClean="0"/>
              <a:t>modeli;</a:t>
            </a:r>
          </a:p>
          <a:p>
            <a:r>
              <a:rPr lang="en-US" sz="3200" smtClean="0"/>
              <a:t>umetnički predmeti;</a:t>
            </a:r>
          </a:p>
          <a:p>
            <a:r>
              <a:rPr lang="en-US" sz="3200" smtClean="0"/>
              <a:t>fotografije;</a:t>
            </a:r>
          </a:p>
          <a:p>
            <a:r>
              <a:rPr lang="en-US" sz="3200" smtClean="0"/>
              <a:t>crteži;</a:t>
            </a:r>
          </a:p>
          <a:p>
            <a:r>
              <a:rPr lang="en-US" sz="3200" smtClean="0"/>
              <a:t>grafikoni;</a:t>
            </a:r>
          </a:p>
          <a:p>
            <a:r>
              <a:rPr lang="en-US" sz="3200" smtClean="0"/>
              <a:t>filmovi.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600200"/>
            <a:ext cx="3886200" cy="44958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sz="3200" b="1" smtClean="0"/>
              <a:t>Demonstracije:</a:t>
            </a:r>
            <a:endParaRPr lang="en-US" sz="3200" smtClean="0"/>
          </a:p>
          <a:p>
            <a:r>
              <a:rPr lang="en-US" sz="3200" smtClean="0"/>
              <a:t>procesi;</a:t>
            </a:r>
          </a:p>
          <a:p>
            <a:r>
              <a:rPr lang="en-US" sz="3200" smtClean="0"/>
              <a:t>situacije;</a:t>
            </a:r>
          </a:p>
          <a:p>
            <a:r>
              <a:rPr lang="en-US" sz="3200" smtClean="0"/>
              <a:t>odnosi;</a:t>
            </a:r>
          </a:p>
          <a:p>
            <a:r>
              <a:rPr lang="en-US" sz="3200" smtClean="0"/>
              <a:t>pokreti;</a:t>
            </a:r>
          </a:p>
          <a:p>
            <a:r>
              <a:rPr lang="en-US" sz="3200" smtClean="0"/>
              <a:t>radne operacije;</a:t>
            </a:r>
          </a:p>
          <a:p>
            <a:r>
              <a:rPr lang="en-US" sz="3200" smtClean="0"/>
              <a:t>muzička ostvarenja;</a:t>
            </a:r>
          </a:p>
          <a:p>
            <a:r>
              <a:rPr lang="en-US" sz="3200" smtClean="0"/>
              <a:t>funkcionisanje uređaja.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  <p:bldP spid="8196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rgbClr val="FF0000"/>
                </a:solidFill>
              </a:rPr>
              <a:t>II klasifikacija: V. Poljak (1985)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metoda demonstracije;</a:t>
            </a:r>
          </a:p>
          <a:p>
            <a:r>
              <a:rPr lang="en-US" smtClean="0"/>
              <a:t>metoda praktičnih radova;</a:t>
            </a:r>
          </a:p>
          <a:p>
            <a:r>
              <a:rPr lang="en-US" smtClean="0"/>
              <a:t>metoda crtanja;</a:t>
            </a:r>
          </a:p>
          <a:p>
            <a:r>
              <a:rPr lang="en-US" smtClean="0"/>
              <a:t>metoda pisanja;</a:t>
            </a:r>
          </a:p>
          <a:p>
            <a:r>
              <a:rPr lang="en-US" smtClean="0"/>
              <a:t>metoda čitanja i rada na tekstu;</a:t>
            </a:r>
          </a:p>
          <a:p>
            <a:r>
              <a:rPr lang="en-US" smtClean="0"/>
              <a:t>metoda razgovora;</a:t>
            </a:r>
          </a:p>
          <a:p>
            <a:r>
              <a:rPr lang="en-US" smtClean="0"/>
              <a:t>metoda usmenog izlaganja.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800" smtClean="0">
                <a:solidFill>
                  <a:srgbClr val="FF0000"/>
                </a:solidFill>
              </a:rPr>
              <a:t>III klasifikacija: N. Filipović (1977)</a:t>
            </a:r>
            <a:br>
              <a:rPr lang="en-US" sz="3800" smtClean="0">
                <a:solidFill>
                  <a:srgbClr val="FF0000"/>
                </a:solidFill>
              </a:rPr>
            </a:br>
            <a:r>
              <a:rPr lang="en-US" sz="3000" smtClean="0">
                <a:solidFill>
                  <a:srgbClr val="FF0000"/>
                </a:solidFill>
              </a:rPr>
              <a:t>(isto M. Vilotijević, 1999)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metoda usmenog izlaganja;</a:t>
            </a:r>
          </a:p>
          <a:p>
            <a:r>
              <a:rPr lang="en-US" smtClean="0"/>
              <a:t>metoda nastavnog razgovora;</a:t>
            </a:r>
          </a:p>
          <a:p>
            <a:r>
              <a:rPr lang="en-US" smtClean="0"/>
              <a:t>metoda rada sa tekstom;</a:t>
            </a:r>
          </a:p>
          <a:p>
            <a:r>
              <a:rPr lang="en-US" smtClean="0"/>
              <a:t>metoda pismenih radova;</a:t>
            </a:r>
          </a:p>
          <a:p>
            <a:r>
              <a:rPr lang="en-US" smtClean="0"/>
              <a:t>metoda ilustracije i demonstracije;</a:t>
            </a:r>
          </a:p>
          <a:p>
            <a:r>
              <a:rPr lang="en-US" smtClean="0"/>
              <a:t>metoda laboratorijskih i praktičnih radova.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5146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800" smtClean="0">
                <a:solidFill>
                  <a:srgbClr val="FF0000"/>
                </a:solidFill>
              </a:rPr>
              <a:t>Metoda usmenog izlaganja</a:t>
            </a:r>
            <a:endParaRPr lang="en-US" smtClean="0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4495800" y="1524000"/>
            <a:ext cx="381000" cy="1143000"/>
          </a:xfrm>
          <a:prstGeom prst="upArrow">
            <a:avLst>
              <a:gd name="adj1" fmla="val 50000"/>
              <a:gd name="adj2" fmla="val 7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6553200" y="2133600"/>
            <a:ext cx="381000" cy="533400"/>
          </a:xfrm>
          <a:prstGeom prst="upArrow">
            <a:avLst>
              <a:gd name="adj1" fmla="val 50000"/>
              <a:gd name="adj2" fmla="val 3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2514600" y="2133600"/>
            <a:ext cx="381000" cy="533400"/>
          </a:xfrm>
          <a:prstGeom prst="upArrow">
            <a:avLst>
              <a:gd name="adj1" fmla="val 50000"/>
              <a:gd name="adj2" fmla="val 3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AutoShape 8"/>
          <p:cNvSpPr>
            <a:spLocks noChangeArrowheads="1"/>
          </p:cNvSpPr>
          <p:nvPr/>
        </p:nvSpPr>
        <p:spPr bwMode="auto">
          <a:xfrm rot="10800000">
            <a:off x="2514600" y="3505200"/>
            <a:ext cx="381000" cy="533400"/>
          </a:xfrm>
          <a:prstGeom prst="upArrow">
            <a:avLst>
              <a:gd name="adj1" fmla="val 50000"/>
              <a:gd name="adj2" fmla="val 3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AutoShape 9"/>
          <p:cNvSpPr>
            <a:spLocks noChangeArrowheads="1"/>
          </p:cNvSpPr>
          <p:nvPr/>
        </p:nvSpPr>
        <p:spPr bwMode="auto">
          <a:xfrm rot="10800000">
            <a:off x="6553200" y="3505200"/>
            <a:ext cx="381000" cy="533400"/>
          </a:xfrm>
          <a:prstGeom prst="upArrow">
            <a:avLst>
              <a:gd name="adj1" fmla="val 50000"/>
              <a:gd name="adj2" fmla="val 3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 rot="10800000">
            <a:off x="4495800" y="3505200"/>
            <a:ext cx="381000" cy="1447800"/>
          </a:xfrm>
          <a:prstGeom prst="upArrow">
            <a:avLst>
              <a:gd name="adj1" fmla="val 50000"/>
              <a:gd name="adj2" fmla="val 9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895600" y="685800"/>
            <a:ext cx="3581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/>
              <a:t>teorijsko predavanje</a:t>
            </a:r>
            <a:endParaRPr lang="en-US"/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219200" y="1295400"/>
            <a:ext cx="2362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/>
              <a:t>pripovedanje </a:t>
            </a:r>
            <a:endParaRPr lang="en-US"/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6019800" y="1295400"/>
            <a:ext cx="1981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/>
              <a:t>opisivanje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1447800" y="4191000"/>
            <a:ext cx="2438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/>
              <a:t>objašnjavanje</a:t>
            </a:r>
            <a:endParaRPr lang="en-US"/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2438400" y="5013325"/>
            <a:ext cx="4572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predavanje sa upotrebom nastavnih sredstava</a:t>
            </a:r>
            <a:endParaRPr lang="en-US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5181600" y="4267200"/>
            <a:ext cx="3657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predavanje stručnjaka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4" grpId="0" animBg="1"/>
      <p:bldP spid="12295" grpId="0" animBg="1"/>
      <p:bldP spid="12296" grpId="0" animBg="1"/>
      <p:bldP spid="12297" grpId="0" animBg="1"/>
      <p:bldP spid="12298" grpId="0" animBg="1"/>
      <p:bldP spid="12299" grpId="0" autoUpdateAnimBg="0"/>
      <p:bldP spid="12300" grpId="0" autoUpdateAnimBg="0"/>
      <p:bldP spid="12301" grpId="0" autoUpdateAnimBg="0"/>
      <p:bldP spid="12302" grpId="0" autoUpdateAnimBg="0"/>
      <p:bldP spid="12303" grpId="0" autoUpdateAnimBg="0"/>
      <p:bldP spid="12304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514600"/>
            <a:ext cx="77724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800" smtClean="0">
                <a:solidFill>
                  <a:srgbClr val="FF0000"/>
                </a:solidFill>
              </a:rPr>
              <a:t>Metoda nastavnog razgovora</a:t>
            </a:r>
            <a:endParaRPr lang="en-US" smtClean="0"/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4495800" y="1524000"/>
            <a:ext cx="381000" cy="1143000"/>
          </a:xfrm>
          <a:prstGeom prst="upArrow">
            <a:avLst>
              <a:gd name="adj1" fmla="val 50000"/>
              <a:gd name="adj2" fmla="val 7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6553200" y="2133600"/>
            <a:ext cx="381000" cy="533400"/>
          </a:xfrm>
          <a:prstGeom prst="upArrow">
            <a:avLst>
              <a:gd name="adj1" fmla="val 50000"/>
              <a:gd name="adj2" fmla="val 3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2514600" y="2133600"/>
            <a:ext cx="381000" cy="533400"/>
          </a:xfrm>
          <a:prstGeom prst="upArrow">
            <a:avLst>
              <a:gd name="adj1" fmla="val 50000"/>
              <a:gd name="adj2" fmla="val 3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 rot="10800000">
            <a:off x="2514600" y="3505200"/>
            <a:ext cx="381000" cy="533400"/>
          </a:xfrm>
          <a:prstGeom prst="upArrow">
            <a:avLst>
              <a:gd name="adj1" fmla="val 50000"/>
              <a:gd name="adj2" fmla="val 3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 rot="10800000">
            <a:off x="6553200" y="3505200"/>
            <a:ext cx="381000" cy="533400"/>
          </a:xfrm>
          <a:prstGeom prst="upArrow">
            <a:avLst>
              <a:gd name="adj1" fmla="val 50000"/>
              <a:gd name="adj2" fmla="val 3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 rot="10800000">
            <a:off x="4495800" y="3505200"/>
            <a:ext cx="381000" cy="1447800"/>
          </a:xfrm>
          <a:prstGeom prst="upArrow">
            <a:avLst>
              <a:gd name="adj1" fmla="val 50000"/>
              <a:gd name="adj2" fmla="val 9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2895600" y="685800"/>
            <a:ext cx="3581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poučni razgovor</a:t>
            </a:r>
            <a:endParaRPr lang="en-US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990600" y="1371600"/>
            <a:ext cx="3124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Sokratov razgovor</a:t>
            </a:r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5257800" y="1371600"/>
            <a:ext cx="3657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/>
              <a:t>katehetički razgovor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990600" y="4251325"/>
            <a:ext cx="3429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razvojni razgovor</a:t>
            </a:r>
            <a:endParaRPr lang="en-US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438400" y="5013325"/>
            <a:ext cx="4572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rasprava</a:t>
            </a:r>
            <a:endParaRPr lang="en-US"/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4953000" y="4327525"/>
            <a:ext cx="3657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slobodni razgovor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  <p:bldP spid="14340" grpId="0" animBg="1"/>
      <p:bldP spid="14341" grpId="0" animBg="1"/>
      <p:bldP spid="14342" grpId="0" animBg="1"/>
      <p:bldP spid="14343" grpId="0" animBg="1"/>
      <p:bldP spid="14344" grpId="0" animBg="1"/>
      <p:bldP spid="14345" grpId="0" autoUpdateAnimBg="0"/>
      <p:bldP spid="14346" grpId="0" autoUpdateAnimBg="0"/>
      <p:bldP spid="14347" grpId="0" autoUpdateAnimBg="0"/>
      <p:bldP spid="14348" grpId="0" autoUpdateAnimBg="0"/>
      <p:bldP spid="14349" grpId="0" autoUpdateAnimBg="0"/>
      <p:bldP spid="1435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Didaktička pravila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001000" cy="5410200"/>
          </a:xfrm>
        </p:spPr>
        <p:txBody>
          <a:bodyPr>
            <a:noAutofit/>
          </a:bodyPr>
          <a:lstStyle/>
          <a:p>
            <a:pPr lvl="0"/>
            <a:r>
              <a:rPr lang="ru-RU" sz="2800" dirty="0" smtClean="0"/>
              <a:t>Klasična didaktika je ustanovila niz postavki kojima se bliže određuje i objašnjava princip prilagođenosti nastave. Ove postavke nazivaju se didaktičkim pravilima ili pravilima nastave. </a:t>
            </a:r>
            <a:endParaRPr lang="sr-Latn-CS" sz="2800" dirty="0" smtClean="0"/>
          </a:p>
          <a:p>
            <a:pPr lvl="0">
              <a:buNone/>
            </a:pPr>
            <a:endParaRPr lang="sr-Latn-CS" sz="2800" dirty="0" smtClean="0"/>
          </a:p>
          <a:p>
            <a:pPr lvl="0">
              <a:buNone/>
            </a:pPr>
            <a:r>
              <a:rPr lang="ru-RU" sz="2800" dirty="0" smtClean="0"/>
              <a:t>Ova elementarna pravila nalažu da se u nastavi ide od: </a:t>
            </a:r>
            <a:endParaRPr lang="en-US" sz="2800" dirty="0" smtClean="0"/>
          </a:p>
          <a:p>
            <a:pPr lvl="0"/>
            <a:r>
              <a:rPr lang="ru-RU" sz="2800" b="1" dirty="0" smtClean="0"/>
              <a:t>1. lakšeg ka težem </a:t>
            </a:r>
            <a:endParaRPr lang="en-US" sz="2800" b="1" dirty="0" smtClean="0"/>
          </a:p>
          <a:p>
            <a:pPr lvl="0"/>
            <a:r>
              <a:rPr lang="ru-RU" sz="2800" b="1" dirty="0" smtClean="0"/>
              <a:t>2. poznatog ka nepoznatom</a:t>
            </a:r>
            <a:endParaRPr lang="en-US" sz="2800" b="1" dirty="0" smtClean="0"/>
          </a:p>
          <a:p>
            <a:pPr lvl="0"/>
            <a:r>
              <a:rPr lang="ru-RU" sz="2800" b="1" dirty="0" smtClean="0"/>
              <a:t>3. prostog ka složenom </a:t>
            </a:r>
            <a:endParaRPr lang="en-US" sz="2800" b="1" dirty="0" smtClean="0"/>
          </a:p>
          <a:p>
            <a:pPr lvl="0"/>
            <a:r>
              <a:rPr lang="ru-RU" sz="2800" b="1" dirty="0" smtClean="0"/>
              <a:t>4. bližeg ka daljem</a:t>
            </a:r>
            <a:endParaRPr lang="en-US" sz="2800" b="1" dirty="0" smtClean="0"/>
          </a:p>
          <a:p>
            <a:pPr lvl="0"/>
            <a:endParaRPr lang="en-US" sz="2400" dirty="0" smtClean="0"/>
          </a:p>
          <a:p>
            <a:pPr lvl="0">
              <a:buNone/>
            </a:pPr>
            <a:r>
              <a:rPr lang="ru-RU" sz="2400" dirty="0" smtClean="0"/>
              <a:t>	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>
                <a:solidFill>
                  <a:srgbClr val="FF0000"/>
                </a:solidFill>
              </a:rPr>
              <a:t>S obzirom na didaktički </a:t>
            </a:r>
            <a:r>
              <a:rPr lang="hr-HR" dirty="0" smtClean="0">
                <a:solidFill>
                  <a:srgbClr val="FF0000"/>
                </a:solidFill>
              </a:rPr>
              <a:t>zadatak</a:t>
            </a:r>
            <a:br>
              <a:rPr lang="hr-HR" dirty="0" smtClean="0">
                <a:solidFill>
                  <a:srgbClr val="FF0000"/>
                </a:solidFill>
              </a:rPr>
            </a:b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>
                <a:solidFill>
                  <a:srgbClr val="FF0000"/>
                </a:solidFill>
              </a:rPr>
              <a:t>vrste </a:t>
            </a:r>
            <a:r>
              <a:rPr lang="hr-HR" dirty="0" smtClean="0">
                <a:solidFill>
                  <a:srgbClr val="FF0000"/>
                </a:solidFill>
              </a:rPr>
              <a:t>razgovora SU: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676400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sz="3200" dirty="0" smtClean="0"/>
              <a:t>- razgovor </a:t>
            </a:r>
            <a:r>
              <a:rPr lang="hr-HR" sz="3200" dirty="0"/>
              <a:t>za sticanje uvjerenja i razvoj sposobnosti,</a:t>
            </a:r>
            <a:endParaRPr lang="en-US" sz="3200" dirty="0"/>
          </a:p>
          <a:p>
            <a:pPr marL="457200" lvl="0" indent="-457200">
              <a:buFontTx/>
              <a:buChar char="-"/>
            </a:pPr>
            <a:r>
              <a:rPr lang="hr-HR" sz="3200" dirty="0" smtClean="0"/>
              <a:t>radi </a:t>
            </a:r>
            <a:r>
              <a:rPr lang="hr-HR" sz="3200" dirty="0"/>
              <a:t>ponavljanja </a:t>
            </a:r>
            <a:r>
              <a:rPr lang="hr-HR" sz="3200" dirty="0" smtClean="0"/>
              <a:t>i</a:t>
            </a:r>
            <a:r>
              <a:rPr lang="sr-Latn-CS" sz="3200" dirty="0"/>
              <a:t> </a:t>
            </a:r>
            <a:endParaRPr lang="sr-Latn-CS" sz="3200" dirty="0" smtClean="0"/>
          </a:p>
          <a:p>
            <a:pPr marL="457200" lvl="0" indent="-457200">
              <a:buFontTx/>
              <a:buChar char="-"/>
            </a:pPr>
            <a:r>
              <a:rPr lang="sr-Latn-CS" sz="3200" dirty="0" smtClean="0"/>
              <a:t>r</a:t>
            </a:r>
            <a:r>
              <a:rPr lang="hr-HR" sz="3200" dirty="0" smtClean="0"/>
              <a:t>adi </a:t>
            </a:r>
            <a:r>
              <a:rPr lang="hr-HR" sz="3200" dirty="0"/>
              <a:t>ispitivanja znanja.</a:t>
            </a:r>
            <a:endParaRPr lang="en-US" sz="3200" dirty="0"/>
          </a:p>
          <a:p>
            <a:pPr lvl="0"/>
            <a:r>
              <a:rPr lang="hr-HR" sz="3200" dirty="0" smtClean="0"/>
              <a:t>neposredno </a:t>
            </a:r>
            <a:r>
              <a:rPr lang="hr-HR" sz="3200" dirty="0"/>
              <a:t>vođen od nastavnika – strogo kontrolisan razgovor,</a:t>
            </a:r>
            <a:endParaRPr lang="en-US" sz="3200" dirty="0"/>
          </a:p>
          <a:p>
            <a:pPr lvl="0"/>
            <a:r>
              <a:rPr lang="hr-HR" sz="3200" dirty="0"/>
              <a:t>slobodan – nastavnik prepušta inicijativu učenicima i</a:t>
            </a:r>
            <a:endParaRPr lang="en-US" sz="3200" dirty="0"/>
          </a:p>
          <a:p>
            <a:pPr lvl="0"/>
            <a:r>
              <a:rPr lang="hr-HR" sz="3200" dirty="0"/>
              <a:t>rasprava – razgovor u kome se sučeljavaju mišljenja</a:t>
            </a:r>
            <a:r>
              <a:rPr lang="hr-HR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2782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rgbClr val="FF0000"/>
                </a:solidFill>
              </a:rPr>
              <a:t>strogo </a:t>
            </a:r>
            <a:r>
              <a:rPr lang="hr-HR" dirty="0" smtClean="0">
                <a:solidFill>
                  <a:srgbClr val="FF0000"/>
                </a:solidFill>
              </a:rPr>
              <a:t>kontrolisan razgovor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2136338"/>
            <a:ext cx="7848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/>
              <a:t>U </a:t>
            </a:r>
            <a:r>
              <a:rPr lang="hr-HR" sz="3200" dirty="0" smtClean="0"/>
              <a:t> </a:t>
            </a:r>
            <a:r>
              <a:rPr lang="hr-HR" sz="3200" dirty="0"/>
              <a:t>prvom planu je uloga nastavnika. Nastavnik postavlja pitanja strogo vodeći računa o postavljenom cilju. Čas se sastoji iz formule „</a:t>
            </a:r>
            <a:r>
              <a:rPr lang="hr-HR" sz="3200" dirty="0" smtClean="0"/>
              <a:t>pitanje– </a:t>
            </a:r>
            <a:r>
              <a:rPr lang="hr-HR" sz="3200" dirty="0"/>
              <a:t>odgovor“. Često se primjenjuje u uvodnom dijelu časa kada se treba povezati ranije obrađeno gradivo sa novim sadržajima i kada trebe na brzinu provjeriti učenička znanja.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7373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rgbClr val="FF0000"/>
                </a:solidFill>
              </a:rPr>
              <a:t>Slobodni razgovor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1524001"/>
            <a:ext cx="8077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/>
              <a:t>zahtieva </a:t>
            </a:r>
            <a:r>
              <a:rPr lang="hr-HR" sz="3200" dirty="0"/>
              <a:t>strpljenje, čekanje odgovora i uzajamnost slušanja, obrazlaganja svog </a:t>
            </a:r>
            <a:r>
              <a:rPr lang="hr-HR" sz="3200" dirty="0" smtClean="0"/>
              <a:t>stava</a:t>
            </a:r>
            <a:r>
              <a:rPr lang="hr-HR" sz="3200" dirty="0"/>
              <a:t>. </a:t>
            </a:r>
            <a:endParaRPr lang="hr-HR" sz="3200" dirty="0" smtClean="0"/>
          </a:p>
          <a:p>
            <a:r>
              <a:rPr lang="hr-HR" sz="3200" dirty="0" smtClean="0"/>
              <a:t>Učenike treba </a:t>
            </a:r>
            <a:r>
              <a:rPr lang="hr-HR" sz="3200" dirty="0"/>
              <a:t>ohrabriti u iznošenju </a:t>
            </a:r>
            <a:r>
              <a:rPr lang="hr-HR" sz="3200" dirty="0" smtClean="0"/>
              <a:t>njihovog stava</a:t>
            </a:r>
            <a:r>
              <a:rPr lang="hr-HR" sz="3200" dirty="0"/>
              <a:t>, </a:t>
            </a:r>
            <a:r>
              <a:rPr lang="hr-HR" sz="3200" dirty="0" smtClean="0"/>
              <a:t>p </a:t>
            </a:r>
            <a:r>
              <a:rPr lang="hr-HR" sz="3200" dirty="0"/>
              <a:t>i onda kada daju netačne odgovore. Često su netačni odgovori podsticaj za raspravu i objašnjenje među </a:t>
            </a:r>
            <a:r>
              <a:rPr lang="hr-HR" sz="3200" dirty="0" smtClean="0"/>
              <a:t>učenicima..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2372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>
                <a:solidFill>
                  <a:srgbClr val="FF0000"/>
                </a:solidFill>
              </a:rPr>
              <a:t>Prema karakteru didaktičkog vođenja razgovor može biti: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1905000"/>
            <a:ext cx="7620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buFont typeface="Arial" pitchFamily="34" charset="0"/>
              <a:buChar char="•"/>
            </a:pPr>
            <a:r>
              <a:rPr lang="hr-HR" sz="3600" dirty="0" smtClean="0"/>
              <a:t>neposredno </a:t>
            </a:r>
            <a:r>
              <a:rPr lang="hr-HR" sz="3600" dirty="0"/>
              <a:t>vođen od nastavnika – strogo kontrolisan </a:t>
            </a:r>
            <a:r>
              <a:rPr lang="hr-HR" sz="3600" dirty="0" smtClean="0"/>
              <a:t>razgovor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hr-HR" sz="3600" dirty="0" smtClean="0"/>
              <a:t>slobodan </a:t>
            </a:r>
            <a:r>
              <a:rPr lang="hr-HR" sz="3600" dirty="0"/>
              <a:t>– nastavnik prepušta inicijativu učenicima 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hr-HR" sz="3600" dirty="0" smtClean="0"/>
              <a:t>rasprava </a:t>
            </a:r>
            <a:r>
              <a:rPr lang="hr-HR" sz="3600" dirty="0"/>
              <a:t>– razgovor u kome se sučeljavaju mišljenja.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336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61682" y="2209800"/>
            <a:ext cx="8534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/>
              <a:t>„</a:t>
            </a:r>
            <a:r>
              <a:rPr lang="hr-HR" sz="3600" dirty="0"/>
              <a:t>Nastava kroz raspravu je </a:t>
            </a:r>
            <a:r>
              <a:rPr lang="hr-HR" sz="3600" dirty="0" smtClean="0"/>
              <a:t>umetnost </a:t>
            </a:r>
            <a:r>
              <a:rPr lang="hr-HR" sz="3600" dirty="0"/>
              <a:t>rukovođenja spontanošću</a:t>
            </a:r>
            <a:r>
              <a:rPr lang="hr-HR" sz="3600" dirty="0" smtClean="0"/>
              <a:t>“</a:t>
            </a:r>
            <a:r>
              <a:rPr lang="hr-HR" sz="3600" dirty="0"/>
              <a:t>(Vilotijević, 1999). </a:t>
            </a:r>
            <a:endParaRPr lang="hr-HR" sz="3600" dirty="0" smtClean="0"/>
          </a:p>
          <a:p>
            <a:r>
              <a:rPr lang="hr-HR" sz="3600" dirty="0"/>
              <a:t>Rasprava unapređuje i razvija slušanje, saradnju i prihvatanje drugačijeg mišljenja</a:t>
            </a:r>
            <a:r>
              <a:rPr lang="hr-HR" sz="3600" dirty="0" smtClean="0"/>
              <a:t>.</a:t>
            </a:r>
          </a:p>
          <a:p>
            <a:r>
              <a:rPr lang="hr-HR" sz="3600" dirty="0" smtClean="0"/>
              <a:t> U ovaj vid </a:t>
            </a:r>
            <a:r>
              <a:rPr lang="hr-HR" sz="3600" dirty="0"/>
              <a:t>razgovora ubraja se i oluja ideja (Brainstorming).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9250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800" dirty="0" err="1" smtClean="0">
                <a:solidFill>
                  <a:srgbClr val="FF0000"/>
                </a:solidFill>
              </a:rPr>
              <a:t>Pitanja</a:t>
            </a:r>
            <a:r>
              <a:rPr lang="en-US" sz="3800" dirty="0" smtClean="0">
                <a:solidFill>
                  <a:srgbClr val="FF0000"/>
                </a:solidFill>
              </a:rPr>
              <a:t> u </a:t>
            </a:r>
            <a:r>
              <a:rPr lang="en-US" sz="3800" dirty="0" err="1" smtClean="0">
                <a:solidFill>
                  <a:srgbClr val="FF0000"/>
                </a:solidFill>
              </a:rPr>
              <a:t>nastavnom</a:t>
            </a:r>
            <a:r>
              <a:rPr lang="en-US" sz="3800" dirty="0" smtClean="0">
                <a:solidFill>
                  <a:srgbClr val="FF0000"/>
                </a:solidFill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</a:rPr>
              <a:t>razgovoru</a:t>
            </a:r>
            <a:endParaRPr 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jednostavna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složena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afirmativna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alternativna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aperceptivna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apsolutna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besmislena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indirektna</a:t>
            </a:r>
            <a:r>
              <a:rPr lang="en-US" dirty="0" smtClean="0"/>
              <a:t>;</a:t>
            </a:r>
          </a:p>
          <a:p>
            <a:endParaRPr lang="en-US" dirty="0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jednoznačna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retorička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skraćena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sugestivna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višeznačna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razvojna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  <p:bldP spid="15364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Nastavnik će napraviti grešku ako nakon postavljenog pitanja: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r-HR" dirty="0" smtClean="0"/>
              <a:t>ne </a:t>
            </a:r>
            <a:r>
              <a:rPr lang="hr-HR" dirty="0"/>
              <a:t>ostavi učeniku dovoljno vremena da razmisli o odgovoru,</a:t>
            </a:r>
            <a:endParaRPr lang="en-US" dirty="0"/>
          </a:p>
          <a:p>
            <a:pPr lvl="0"/>
            <a:r>
              <a:rPr lang="hr-HR" dirty="0"/>
              <a:t>ako on odgovori gotovo na </a:t>
            </a:r>
            <a:r>
              <a:rPr lang="hr-HR" dirty="0" smtClean="0"/>
              <a:t>celo </a:t>
            </a:r>
            <a:r>
              <a:rPr lang="hr-HR" dirty="0"/>
              <a:t>pitanje, a učeniku ostavi da dopuni jednu </a:t>
            </a:r>
            <a:r>
              <a:rPr lang="hr-HR" dirty="0" smtClean="0"/>
              <a:t>reč </a:t>
            </a:r>
            <a:r>
              <a:rPr lang="hr-HR" dirty="0"/>
              <a:t>ili slog,</a:t>
            </a:r>
            <a:endParaRPr lang="en-US" dirty="0"/>
          </a:p>
          <a:p>
            <a:pPr lvl="0"/>
            <a:r>
              <a:rPr lang="hr-HR" dirty="0"/>
              <a:t>ako ponavlja učenikov odgovor,</a:t>
            </a:r>
            <a:endParaRPr lang="en-US" dirty="0"/>
          </a:p>
          <a:p>
            <a:pPr lvl="0"/>
            <a:r>
              <a:rPr lang="hr-HR" dirty="0"/>
              <a:t>ako ne kaže učeniku kakva je </a:t>
            </a:r>
            <a:r>
              <a:rPr lang="hr-HR" dirty="0" smtClean="0"/>
              <a:t>vriednost </a:t>
            </a:r>
            <a:r>
              <a:rPr lang="hr-HR" dirty="0"/>
              <a:t>odgovora</a:t>
            </a:r>
            <a:r>
              <a:rPr lang="hr-HR" dirty="0" smtClean="0"/>
              <a:t>,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r-HR" dirty="0"/>
              <a:t>ne treba odgovoriti na pitanja ukoliko prvi učenik kome je postavljeno pitanje nije znao odgovor (treba </a:t>
            </a:r>
            <a:r>
              <a:rPr lang="hr-HR" dirty="0" smtClean="0"/>
              <a:t>proveriti </a:t>
            </a:r>
            <a:r>
              <a:rPr lang="hr-HR" dirty="0"/>
              <a:t>znaju li ostali učenici odgovor na pitanje),</a:t>
            </a:r>
            <a:endParaRPr lang="en-US" dirty="0"/>
          </a:p>
          <a:p>
            <a:r>
              <a:rPr lang="hr-HR" dirty="0"/>
              <a:t>ne traži da učenik odgovori punom rečenicom </a:t>
            </a:r>
            <a:endParaRPr lang="en-US" dirty="0"/>
          </a:p>
          <a:p>
            <a:pPr lvl="0"/>
            <a:r>
              <a:rPr lang="hr-HR" dirty="0"/>
              <a:t>ne treba dozvoliti da učenici odgovaraju horski,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3775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800" dirty="0" err="1" smtClean="0">
                <a:solidFill>
                  <a:srgbClr val="FF0000"/>
                </a:solidFill>
              </a:rPr>
              <a:t>Metoda</a:t>
            </a:r>
            <a:r>
              <a:rPr lang="en-US" sz="3800" dirty="0" smtClean="0">
                <a:solidFill>
                  <a:srgbClr val="FF0000"/>
                </a:solidFill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</a:rPr>
              <a:t>rada</a:t>
            </a:r>
            <a:r>
              <a:rPr lang="en-US" sz="3800" dirty="0" smtClean="0">
                <a:solidFill>
                  <a:srgbClr val="FF0000"/>
                </a:solidFill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</a:rPr>
              <a:t>sa</a:t>
            </a:r>
            <a:r>
              <a:rPr lang="en-US" sz="3800" dirty="0" smtClean="0">
                <a:solidFill>
                  <a:srgbClr val="FF0000"/>
                </a:solidFill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</a:rPr>
              <a:t>tekstom</a:t>
            </a:r>
            <a:endParaRPr 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smtClean="0"/>
              <a:t>čitanje radi savladavanja veštine čitanja;</a:t>
            </a:r>
          </a:p>
          <a:p>
            <a:r>
              <a:rPr lang="en-US" sz="3000" smtClean="0"/>
              <a:t>čitanje radi gramatičko-pravopisne, stilske i sadržinske analize;</a:t>
            </a:r>
          </a:p>
          <a:p>
            <a:r>
              <a:rPr lang="en-US" sz="3000" smtClean="0"/>
              <a:t>čitanje radi učenja novog gradiva, ponavljanja i vežbanja;</a:t>
            </a:r>
          </a:p>
          <a:p>
            <a:r>
              <a:rPr lang="en-US" sz="3000" smtClean="0"/>
              <a:t>čitanje radi upoznavanja sa literarnim delima;</a:t>
            </a:r>
          </a:p>
          <a:p>
            <a:r>
              <a:rPr lang="en-US" sz="3000" smtClean="0"/>
              <a:t>čitanje radi argumentovanja određenih shvatanja.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800" dirty="0" err="1" smtClean="0">
                <a:solidFill>
                  <a:srgbClr val="FF0000"/>
                </a:solidFill>
              </a:rPr>
              <a:t>Vrste</a:t>
            </a:r>
            <a:r>
              <a:rPr lang="en-US" sz="3800" dirty="0" smtClean="0">
                <a:solidFill>
                  <a:srgbClr val="FF0000"/>
                </a:solidFill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</a:rPr>
              <a:t>tekstova</a:t>
            </a:r>
            <a:endParaRPr lang="en-US" sz="3800" dirty="0" smtClean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000" smtClean="0"/>
              <a:t>monografije, rasprave, članci i drugi naučni i stručni radovi;</a:t>
            </a:r>
          </a:p>
          <a:p>
            <a:r>
              <a:rPr lang="en-US" sz="3000" smtClean="0"/>
              <a:t>enciklopedije, leksikoni, rečnici;</a:t>
            </a:r>
          </a:p>
          <a:p>
            <a:r>
              <a:rPr lang="en-US" sz="3000" smtClean="0"/>
              <a:t>romani, pripovetke, novele, pesme, drame, dnevnici, memoari;</a:t>
            </a:r>
          </a:p>
          <a:p>
            <a:r>
              <a:rPr lang="en-US" sz="3000" smtClean="0"/>
              <a:t>dečija štampa (listovi i časopisi).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5146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800" smtClean="0">
                <a:solidFill>
                  <a:srgbClr val="FF0000"/>
                </a:solidFill>
              </a:rPr>
              <a:t>Metoda pisanih radova</a:t>
            </a:r>
            <a:endParaRPr lang="en-US" smtClean="0"/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4495800" y="1524000"/>
            <a:ext cx="381000" cy="1143000"/>
          </a:xfrm>
          <a:prstGeom prst="upArrow">
            <a:avLst>
              <a:gd name="adj1" fmla="val 50000"/>
              <a:gd name="adj2" fmla="val 7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 rot="1800000">
            <a:off x="6248400" y="1847850"/>
            <a:ext cx="381000" cy="838200"/>
          </a:xfrm>
          <a:prstGeom prst="upArrow">
            <a:avLst>
              <a:gd name="adj1" fmla="val 50000"/>
              <a:gd name="adj2" fmla="val 5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 rot="-1800000">
            <a:off x="2819400" y="1895475"/>
            <a:ext cx="381000" cy="787400"/>
          </a:xfrm>
          <a:prstGeom prst="upArrow">
            <a:avLst>
              <a:gd name="adj1" fmla="val 50000"/>
              <a:gd name="adj2" fmla="val 5166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 rot="-9000000">
            <a:off x="2667000" y="3505200"/>
            <a:ext cx="381000" cy="869950"/>
          </a:xfrm>
          <a:prstGeom prst="upArrow">
            <a:avLst>
              <a:gd name="adj1" fmla="val 50000"/>
              <a:gd name="adj2" fmla="val 57083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 rot="9000000">
            <a:off x="6248400" y="3505200"/>
            <a:ext cx="381000" cy="838200"/>
          </a:xfrm>
          <a:prstGeom prst="upArrow">
            <a:avLst>
              <a:gd name="adj1" fmla="val 50000"/>
              <a:gd name="adj2" fmla="val 5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 rot="10800000">
            <a:off x="4495800" y="3505200"/>
            <a:ext cx="381000" cy="1447800"/>
          </a:xfrm>
          <a:prstGeom prst="upArrow">
            <a:avLst>
              <a:gd name="adj1" fmla="val 50000"/>
              <a:gd name="adj2" fmla="val 95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2895600" y="685800"/>
            <a:ext cx="3581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prepisivanje</a:t>
            </a:r>
            <a:endParaRPr lang="en-US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838200" y="1143000"/>
            <a:ext cx="3124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diktat</a:t>
            </a:r>
            <a:endParaRPr lang="en-US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5334000" y="1066800"/>
            <a:ext cx="3657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prepričavanje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533400" y="4632325"/>
            <a:ext cx="3429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opisivanje</a:t>
            </a:r>
            <a:endParaRPr lang="en-US"/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3276600" y="5394325"/>
            <a:ext cx="2971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izveštaj</a:t>
            </a:r>
            <a:endParaRPr lang="en-US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5257800" y="4327525"/>
            <a:ext cx="3657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referat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nimBg="1"/>
      <p:bldP spid="19460" grpId="0" animBg="1"/>
      <p:bldP spid="19461" grpId="0" animBg="1"/>
      <p:bldP spid="19462" grpId="0" animBg="1"/>
      <p:bldP spid="19463" grpId="0" animBg="1"/>
      <p:bldP spid="19464" grpId="0" animBg="1"/>
      <p:bldP spid="19465" grpId="0" autoUpdateAnimBg="0"/>
      <p:bldP spid="19466" grpId="0" autoUpdateAnimBg="0"/>
      <p:bldP spid="19467" grpId="0" autoUpdateAnimBg="0"/>
      <p:bldP spid="19468" grpId="0" autoUpdateAnimBg="0"/>
      <p:bldP spid="19469" grpId="0" autoUpdateAnimBg="0"/>
      <p:bldP spid="1947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>
                <a:solidFill>
                  <a:srgbClr val="FF0000"/>
                </a:solidFill>
              </a:rPr>
              <a:t>1 </a:t>
            </a:r>
            <a:r>
              <a:rPr lang="ru-RU" i="1" dirty="0" smtClean="0">
                <a:solidFill>
                  <a:srgbClr val="FF0000"/>
                </a:solidFill>
              </a:rPr>
              <a:t>- </a:t>
            </a:r>
            <a:r>
              <a:rPr lang="ru-RU" b="1" i="1" dirty="0" smtClean="0">
                <a:solidFill>
                  <a:srgbClr val="FF0000"/>
                </a:solidFill>
              </a:rPr>
              <a:t>Pravilo od lakšeg ka težem </a:t>
            </a:r>
            <a:r>
              <a:rPr lang="sr-Latn-CS" b="1" i="1" dirty="0" smtClean="0"/>
              <a:t/>
            </a:r>
            <a:br>
              <a:rPr lang="sr-Latn-CS" b="1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sz="2400" dirty="0" smtClean="0"/>
          </a:p>
          <a:p>
            <a:pPr lvl="0">
              <a:buNone/>
            </a:pPr>
            <a:r>
              <a:rPr lang="sr-Latn-CS" sz="2800" dirty="0" smtClean="0"/>
              <a:t>P</a:t>
            </a:r>
            <a:r>
              <a:rPr lang="ru-RU" sz="2800" dirty="0" smtClean="0"/>
              <a:t>retpostavlja određivanje zadataka sa stepenom teškoća koje se postepeno povećavaju. </a:t>
            </a:r>
            <a:endParaRPr lang="sr-Latn-CS" sz="2800" dirty="0" smtClean="0"/>
          </a:p>
          <a:p>
            <a:pPr lvl="0">
              <a:buNone/>
            </a:pPr>
            <a:endParaRPr lang="en-US" sz="2800" dirty="0" smtClean="0"/>
          </a:p>
          <a:p>
            <a:pPr lvl="0">
              <a:buNone/>
            </a:pPr>
            <a:r>
              <a:rPr lang="ru-RU" sz="2800" dirty="0" smtClean="0"/>
              <a:t>•	 </a:t>
            </a:r>
            <a:r>
              <a:rPr lang="sr-Latn-CS" sz="2800" dirty="0" smtClean="0"/>
              <a:t>O</a:t>
            </a:r>
            <a:r>
              <a:rPr lang="ru-RU" sz="2800" dirty="0" smtClean="0"/>
              <a:t>rijentacij</a:t>
            </a:r>
            <a:r>
              <a:rPr lang="sr-Latn-CS" sz="2800" dirty="0" smtClean="0"/>
              <a:t>a</a:t>
            </a:r>
            <a:r>
              <a:rPr lang="ru-RU" sz="2800" dirty="0" smtClean="0"/>
              <a:t> ka višoj granici mogućnosti učenika u s ciljem njenog stalnog povećavanja</a:t>
            </a: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800" smtClean="0">
                <a:solidFill>
                  <a:srgbClr val="FF0000"/>
                </a:solidFill>
              </a:rPr>
              <a:t>Metoda ilustracije i demonstracije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b="1" smtClean="0"/>
              <a:t>Ilustracije:</a:t>
            </a:r>
            <a:endParaRPr lang="en-US" smtClean="0"/>
          </a:p>
          <a:p>
            <a:r>
              <a:rPr lang="en-US" smtClean="0"/>
              <a:t>prirodni predmeti;</a:t>
            </a:r>
          </a:p>
          <a:p>
            <a:r>
              <a:rPr lang="en-US" smtClean="0"/>
              <a:t>crteži (tabla, hartija, folija);</a:t>
            </a:r>
          </a:p>
          <a:p>
            <a:r>
              <a:rPr lang="en-US" smtClean="0"/>
              <a:t>fotografije i slike;</a:t>
            </a:r>
          </a:p>
          <a:p>
            <a:r>
              <a:rPr lang="en-US" smtClean="0"/>
              <a:t>dijagrami i grafikoni;</a:t>
            </a:r>
          </a:p>
          <a:p>
            <a:r>
              <a:rPr lang="en-US" smtClean="0"/>
              <a:t>aplikacije.	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981200"/>
            <a:ext cx="4191000" cy="41148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b="1" smtClean="0"/>
              <a:t>Demonstracija u nastavi:</a:t>
            </a:r>
            <a:endParaRPr lang="en-US" smtClean="0"/>
          </a:p>
          <a:p>
            <a:r>
              <a:rPr lang="en-US" smtClean="0"/>
              <a:t>pokreti (gimnastika, balet);</a:t>
            </a:r>
          </a:p>
          <a:p>
            <a:r>
              <a:rPr lang="en-US" smtClean="0"/>
              <a:t>radne operacije;</a:t>
            </a:r>
          </a:p>
          <a:p>
            <a:r>
              <a:rPr lang="en-US" smtClean="0"/>
              <a:t>dinamične prirodne pojave;</a:t>
            </a:r>
          </a:p>
          <a:p>
            <a:r>
              <a:rPr lang="en-US" smtClean="0"/>
              <a:t>eksperiment;</a:t>
            </a:r>
          </a:p>
          <a:p>
            <a:r>
              <a:rPr lang="en-US" smtClean="0"/>
              <a:t>fim, TV, radio...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  <p:bldP spid="20484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dirty="0" smtClean="0">
                <a:solidFill>
                  <a:srgbClr val="FF0000"/>
                </a:solidFill>
              </a:rPr>
              <a:t>Projektna nastava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Projekat podrazumeva rešavanje nekog društvenog problema ili osmišljavanje rešenja za problem iz domena teničkih/pridrodnih nauka..</a:t>
            </a:r>
          </a:p>
          <a:p>
            <a:r>
              <a:rPr lang="sr-Latn-CS" dirty="0" smtClean="0"/>
              <a:t>Učenici istražuju, pretražuju internet, literaturu i sve ostale izvore znanja kako bi rešili problem..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Oblik rada je timski.</a:t>
            </a:r>
            <a:r>
              <a:rPr lang="sr-Latn-CS" dirty="0"/>
              <a:t> Timove čine oko 5 učenika</a:t>
            </a:r>
          </a:p>
          <a:p>
            <a:pPr marL="0" indent="0">
              <a:buNone/>
            </a:pPr>
            <a:endParaRPr lang="sr-Latn-CS" dirty="0" smtClean="0"/>
          </a:p>
          <a:p>
            <a:endParaRPr lang="sr-Latn-CS" dirty="0" smtClean="0"/>
          </a:p>
          <a:p>
            <a:r>
              <a:rPr lang="sr-Latn-CS" dirty="0"/>
              <a:t>U osnovi je saradničko učenje. To znači da se zadati problem rešava zajednički, ne individualno</a:t>
            </a:r>
            <a:endParaRPr lang="sr-Latn-CS" dirty="0" smtClean="0"/>
          </a:p>
          <a:p>
            <a:pPr marL="0" indent="0">
              <a:buNone/>
            </a:pPr>
            <a:endParaRPr lang="sr-Latn-CS" dirty="0"/>
          </a:p>
          <a:p>
            <a:pPr marL="0" indent="0">
              <a:buNone/>
            </a:pPr>
            <a:r>
              <a:rPr lang="sr-Latn-CS" dirty="0" smtClean="0"/>
              <a:t> </a:t>
            </a:r>
          </a:p>
          <a:p>
            <a:pPr marL="0" indent="0">
              <a:buNone/>
            </a:pPr>
            <a:r>
              <a:rPr lang="sr-Latn-CS" dirty="0" smtClean="0"/>
              <a:t>.</a:t>
            </a:r>
            <a:endParaRPr lang="sr-Latn-C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3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800" dirty="0" err="1" smtClean="0">
                <a:solidFill>
                  <a:srgbClr val="FF0000"/>
                </a:solidFill>
              </a:rPr>
              <a:t>Izbor</a:t>
            </a:r>
            <a:r>
              <a:rPr lang="en-US" sz="3800" dirty="0" smtClean="0">
                <a:solidFill>
                  <a:srgbClr val="FF0000"/>
                </a:solidFill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</a:rPr>
              <a:t>nastavnih</a:t>
            </a:r>
            <a:r>
              <a:rPr lang="en-US" sz="3800" dirty="0" smtClean="0">
                <a:solidFill>
                  <a:srgbClr val="FF0000"/>
                </a:solidFill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</a:rPr>
              <a:t>metoda</a:t>
            </a:r>
            <a:endParaRPr lang="en-US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en-US" sz="3000" smtClean="0"/>
              <a:t>nastavni predmet;</a:t>
            </a:r>
          </a:p>
          <a:p>
            <a:r>
              <a:rPr lang="en-US" sz="3000" smtClean="0"/>
              <a:t>nastavna jedinica (sadržaj);</a:t>
            </a:r>
          </a:p>
          <a:p>
            <a:r>
              <a:rPr lang="en-US" sz="3000" smtClean="0"/>
              <a:t>životno doba učenika;</a:t>
            </a:r>
          </a:p>
          <a:p>
            <a:r>
              <a:rPr lang="en-US" sz="3000" smtClean="0"/>
              <a:t>individualna svojstva učenika;</a:t>
            </a:r>
          </a:p>
          <a:p>
            <a:r>
              <a:rPr lang="en-US" sz="3000" smtClean="0"/>
              <a:t>broj učenika u odeljenju;</a:t>
            </a:r>
          </a:p>
          <a:p>
            <a:r>
              <a:rPr lang="en-US" sz="3000" smtClean="0"/>
              <a:t>prethodna iskustva i znanja učenika;</a:t>
            </a:r>
          </a:p>
          <a:p>
            <a:r>
              <a:rPr lang="en-US" sz="3000" smtClean="0"/>
              <a:t>opremljenost škole;</a:t>
            </a:r>
          </a:p>
          <a:p>
            <a:r>
              <a:rPr lang="en-US" sz="3000" smtClean="0"/>
              <a:t>ličnost nastavnika.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Nastavnik je odgovoran u izboru nastavnih </a:t>
            </a:r>
            <a:r>
              <a:rPr lang="hr-HR" dirty="0" smtClean="0"/>
              <a:t>metoda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Pravilan </a:t>
            </a:r>
            <a:r>
              <a:rPr lang="hr-HR" dirty="0"/>
              <a:t>izbor i efikasnost kombinovanja nastavnih metoda u određenim nastavnim situacijama zavisi od njegovih didaktičkih i metodičkih kompetencija, od toga koliko je savladao tehniku izgrađivanja efikasnih kombinacija nastavnih metoda pri čemu se one međusobno dopunjavaju, isprepliću i dovode učenike do potpunih znanja.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6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CS" dirty="0" smtClean="0"/>
              <a:t>Osvrt na našu školu i specifičnost nastave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Praktična nastava- demonstrativni metod</a:t>
            </a:r>
          </a:p>
          <a:p>
            <a:r>
              <a:rPr lang="sr-Latn-CS" dirty="0" smtClean="0"/>
              <a:t>Teorijska stručna – ilustrativni (dijagrami,crteži) demonstrativni (radne operacije), laboratorijske (izvođenje ekperimenata)</a:t>
            </a:r>
          </a:p>
          <a:p>
            <a:r>
              <a:rPr lang="sr-Latn-CS" dirty="0" smtClean="0"/>
              <a:t>Opšte obrazovni predmeti – dijaloška, monološka, rad na tekstu</a:t>
            </a:r>
          </a:p>
          <a:p>
            <a:r>
              <a:rPr lang="sr-Latn-CS" dirty="0" smtClean="0"/>
              <a:t>Projekt metod na svim časovima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7548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308684_10150301927107894_616097893_7945178_1680518877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62200" y="2407444"/>
            <a:ext cx="4572000" cy="2819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sihologija2-300x19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9801" y="2199673"/>
            <a:ext cx="5069740" cy="336292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y30694099754598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0" y="1904999"/>
            <a:ext cx="4267200" cy="374180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4601" y="1554162"/>
            <a:ext cx="3807776" cy="5146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lika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9799" y="2209800"/>
            <a:ext cx="4572041" cy="344427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>
                <a:solidFill>
                  <a:srgbClr val="FF0000"/>
                </a:solidFill>
              </a:rPr>
              <a:t>2. </a:t>
            </a:r>
            <a:r>
              <a:rPr lang="sr-Latn-CS" i="1" dirty="0" smtClean="0">
                <a:solidFill>
                  <a:srgbClr val="FF0000"/>
                </a:solidFill>
              </a:rPr>
              <a:t>Pravilo od poznatog ka nepoznatom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CS" dirty="0" smtClean="0"/>
          </a:p>
          <a:p>
            <a:r>
              <a:rPr lang="sr-Latn-CS" dirty="0" smtClean="0"/>
              <a:t>Treba ići od znanja kojima su učenici ovladali, ka onom što je novo i nepoznato.</a:t>
            </a:r>
          </a:p>
          <a:p>
            <a:r>
              <a:rPr lang="sr-Latn-CS" dirty="0" smtClean="0"/>
              <a:t>Nastavnici treba da se upoznaju sa predznanjem učenika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lika-4-velik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47545" y="1554163"/>
            <a:ext cx="6801309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lika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0041" y="2057400"/>
            <a:ext cx="4862759" cy="364422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>
                <a:solidFill>
                  <a:srgbClr val="FF0000"/>
                </a:solidFill>
              </a:rPr>
              <a:t>3 - </a:t>
            </a:r>
            <a:r>
              <a:rPr lang="ru-RU" b="1" i="1" dirty="0" smtClean="0">
                <a:solidFill>
                  <a:srgbClr val="FF0000"/>
                </a:solidFill>
              </a:rPr>
              <a:t>Pravilo od prostog ka složenom </a:t>
            </a:r>
            <a:r>
              <a:rPr lang="sr-Latn-CS" b="1" i="1" dirty="0" smtClean="0"/>
              <a:t/>
            </a:r>
            <a:br>
              <a:rPr lang="sr-Latn-CS" b="1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sr-Latn-CS" sz="2800" dirty="0" smtClean="0"/>
          </a:p>
          <a:p>
            <a:pPr lvl="0">
              <a:buNone/>
            </a:pPr>
            <a:r>
              <a:rPr lang="sr-Latn-CS" sz="2800" dirty="0" smtClean="0"/>
              <a:t>U</a:t>
            </a:r>
            <a:r>
              <a:rPr lang="ru-RU" sz="2800" dirty="0" smtClean="0"/>
              <a:t> nastavi treba ići od onoga što je za učenike jednostavnije pa postepeno prelaziti na učenje složenijeg materijala. </a:t>
            </a:r>
            <a:endParaRPr lang="en-US" sz="28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>
                <a:solidFill>
                  <a:srgbClr val="FF0000"/>
                </a:solidFill>
              </a:rPr>
              <a:t>4 - </a:t>
            </a:r>
            <a:r>
              <a:rPr lang="ru-RU" b="1" i="1" dirty="0" smtClean="0">
                <a:solidFill>
                  <a:srgbClr val="FF0000"/>
                </a:solidFill>
              </a:rPr>
              <a:t>Pravilo od bližeg ka daljem </a:t>
            </a:r>
            <a:r>
              <a:rPr lang="sr-Latn-CS" b="1" i="1" dirty="0" smtClean="0"/>
              <a:t/>
            </a:r>
            <a:br>
              <a:rPr lang="sr-Latn-CS" b="1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486400"/>
          </a:xfrm>
        </p:spPr>
        <p:txBody>
          <a:bodyPr>
            <a:noAutofit/>
          </a:bodyPr>
          <a:lstStyle/>
          <a:p>
            <a:pPr lvl="0">
              <a:buNone/>
            </a:pPr>
            <a:endParaRPr lang="sr-Latn-CS" sz="2800" dirty="0" smtClean="0"/>
          </a:p>
          <a:p>
            <a:pPr lvl="0">
              <a:buNone/>
            </a:pPr>
            <a:r>
              <a:rPr lang="sr-Latn-CS" sz="2800" dirty="0" smtClean="0"/>
              <a:t>P</a:t>
            </a:r>
            <a:r>
              <a:rPr lang="ru-RU" sz="2800" dirty="0" smtClean="0"/>
              <a:t>ostepeno širenje saznajnog vidokruga učenika u procesu nastave. </a:t>
            </a:r>
            <a:endParaRPr lang="sr-Latn-CS" sz="2800" dirty="0" smtClean="0"/>
          </a:p>
          <a:p>
            <a:pPr lvl="0">
              <a:buNone/>
            </a:pPr>
            <a:r>
              <a:rPr lang="ru-RU" sz="2800" dirty="0" smtClean="0"/>
              <a:t>Pojam „blisko" treba shvatiti u saznajnom smislu. Za dete je blisko ono što mu je bliže po svojoj prirodi, što ono može lakše da predstavi i shvati. 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762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sr-Cyrl-CS" b="1" dirty="0" smtClean="0">
                <a:solidFill>
                  <a:srgbClr val="FF0000"/>
                </a:solidFill>
              </a:rPr>
              <a:t>Sistem didaktičkih principa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922837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sr-Cyrl-CS" sz="3600" dirty="0" smtClean="0">
                <a:latin typeface="Calibri" pitchFamily="34" charset="0"/>
              </a:rPr>
              <a:t>Didaktički principi su rukovodeća načela (norme) kojih se treba pridržavati u nastavnom procesu</a:t>
            </a:r>
            <a:endParaRPr lang="en-US" sz="3600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sr-Cyrl-CS" sz="3600" b="1" dirty="0" smtClean="0">
                <a:latin typeface="Calibri" pitchFamily="34" charset="0"/>
              </a:rPr>
              <a:t>Princip naučnosti</a:t>
            </a:r>
            <a:endParaRPr lang="en-US" sz="3600" b="1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sr-Cyrl-CS" sz="3600" b="1" dirty="0" smtClean="0">
                <a:latin typeface="Calibri" pitchFamily="34" charset="0"/>
              </a:rPr>
              <a:t>Princip sistematičnosti i postupnosti</a:t>
            </a:r>
            <a:endParaRPr lang="en-US" sz="3600" b="1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sr-Cyrl-CS" sz="3600" b="1" dirty="0" smtClean="0">
                <a:latin typeface="Calibri" pitchFamily="34" charset="0"/>
              </a:rPr>
              <a:t>Princip pristupačnosti uzrastu učenika</a:t>
            </a:r>
            <a:endParaRPr lang="en-US" sz="3600" b="1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sr-Cyrl-CS" sz="3600" b="1" dirty="0" smtClean="0">
                <a:latin typeface="Calibri" pitchFamily="34" charset="0"/>
              </a:rPr>
              <a:t>Princip individualizacije</a:t>
            </a:r>
            <a:endParaRPr lang="en-US" sz="3600" b="1" dirty="0" smtClean="0">
              <a:latin typeface="Calibri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sr-Latn-CS" dirty="0" smtClean="0"/>
              <a:t>P</a:t>
            </a:r>
            <a:r>
              <a:rPr lang="ru-RU" dirty="0" smtClean="0"/>
              <a:t>rincip dostupnosti u savremenoj nastavi mora se dopuniti još jednim veoma značajnim pravilom. </a:t>
            </a:r>
            <a:endParaRPr lang="sr-Latn-CS" dirty="0" smtClean="0"/>
          </a:p>
          <a:p>
            <a:pPr lvl="0"/>
            <a:r>
              <a:rPr lang="sr-Latn-CS" b="1" i="1" dirty="0" smtClean="0">
                <a:solidFill>
                  <a:srgbClr val="FF0000"/>
                </a:solidFill>
              </a:rPr>
              <a:t>U</a:t>
            </a:r>
            <a:r>
              <a:rPr lang="ru-RU" b="1" i="1" dirty="0" smtClean="0">
                <a:solidFill>
                  <a:srgbClr val="FF0000"/>
                </a:solidFill>
              </a:rPr>
              <a:t>važavanje razlika u tempu rada učenika i obima prethodno stečenih znanja</a:t>
            </a:r>
            <a:r>
              <a:rPr lang="ru-RU" b="1" dirty="0" smtClean="0">
                <a:solidFill>
                  <a:srgbClr val="FF0000"/>
                </a:solidFill>
              </a:rPr>
              <a:t>. </a:t>
            </a:r>
            <a:endParaRPr lang="sr-Latn-CS" b="1" dirty="0" smtClean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ru-RU" dirty="0" smtClean="0"/>
              <a:t>Svi učenici ne rade i ne uče istim tempom i ako se to od njih zahteva onda u takvim uslovima naročito trpe dve krajnje grupe učenika: slabi i daroviti.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1259</TotalTime>
  <Words>1768</Words>
  <Application>Microsoft Office PowerPoint</Application>
  <PresentationFormat>On-screen Show (4:3)</PresentationFormat>
  <Paragraphs>319</Paragraphs>
  <Slides>51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Trek</vt:lpstr>
      <vt:lpstr>PowerPoint Presentation</vt:lpstr>
      <vt:lpstr>PowerPoint Presentation</vt:lpstr>
      <vt:lpstr>Didaktička pravila </vt:lpstr>
      <vt:lpstr>1 - Pravilo od lakšeg ka težem  </vt:lpstr>
      <vt:lpstr>2. Pravilo od poznatog ka nepoznatom</vt:lpstr>
      <vt:lpstr>3 - Pravilo od prostog ka složenom  </vt:lpstr>
      <vt:lpstr>4 - Pravilo od bližeg ka daljem  </vt:lpstr>
      <vt:lpstr> Sistem didaktičkih principa </vt:lpstr>
      <vt:lpstr>PowerPoint Presentation</vt:lpstr>
      <vt:lpstr>PowerPoint Presentation</vt:lpstr>
      <vt:lpstr> Princip naučnosti  </vt:lpstr>
      <vt:lpstr>Princip sistematičnosti i postupnosti</vt:lpstr>
      <vt:lpstr> Princip pristupačnosti uzrastu učenika  </vt:lpstr>
      <vt:lpstr> Princip individualizacije  </vt:lpstr>
      <vt:lpstr>Princip učeničke aktivnosti</vt:lpstr>
      <vt:lpstr>Princip očiglednosti</vt:lpstr>
      <vt:lpstr>Princip povezanosti teorije sa praksom</vt:lpstr>
      <vt:lpstr> Princip trajnosti znanja,umenja i navika</vt:lpstr>
      <vt:lpstr> Princip ekonomičnosti </vt:lpstr>
      <vt:lpstr>NASTAVNE  METODE</vt:lpstr>
      <vt:lpstr>Definicije</vt:lpstr>
      <vt:lpstr>Razvoj nastavnih metoda</vt:lpstr>
      <vt:lpstr>Pokušaj klasifikacije</vt:lpstr>
      <vt:lpstr>Verbalno-tekstualne metode</vt:lpstr>
      <vt:lpstr>Ilustrativno-demonstrativne metode</vt:lpstr>
      <vt:lpstr>II klasifikacija: V. Poljak (1985)</vt:lpstr>
      <vt:lpstr>III klasifikacija: N. Filipović (1977) (isto M. Vilotijević, 1999)</vt:lpstr>
      <vt:lpstr>Metoda usmenog izlaganja</vt:lpstr>
      <vt:lpstr>Metoda nastavnog razgovora</vt:lpstr>
      <vt:lpstr>S obzirom na didaktički zadatak  vrste razgovora SU: </vt:lpstr>
      <vt:lpstr>strogo kontrolisan razgovor </vt:lpstr>
      <vt:lpstr>Slobodni razgovor </vt:lpstr>
      <vt:lpstr>Prema karakteru didaktičkog vođenja razgovor može biti: </vt:lpstr>
      <vt:lpstr>PowerPoint Presentation</vt:lpstr>
      <vt:lpstr>Pitanja u nastavnom razgovoru</vt:lpstr>
      <vt:lpstr>Nastavnik će napraviti grešku ako nakon postavljenog pitanja: </vt:lpstr>
      <vt:lpstr>Metoda rada sa tekstom</vt:lpstr>
      <vt:lpstr>Vrste tekstova</vt:lpstr>
      <vt:lpstr>Metoda pisanih radova</vt:lpstr>
      <vt:lpstr>Metoda ilustracije i demonstracije</vt:lpstr>
      <vt:lpstr>Projektna nastava</vt:lpstr>
      <vt:lpstr>Izbor nastavnih metoda</vt:lpstr>
      <vt:lpstr>Nastavnik je odgovoran u izboru nastavnih metoda </vt:lpstr>
      <vt:lpstr>Osvrt na našu školu i specifičnost nastave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 очигледности</dc:title>
  <dc:creator>computer</dc:creator>
  <cp:lastModifiedBy>Korisnik</cp:lastModifiedBy>
  <cp:revision>99</cp:revision>
  <dcterms:created xsi:type="dcterms:W3CDTF">2006-08-16T00:00:00Z</dcterms:created>
  <dcterms:modified xsi:type="dcterms:W3CDTF">2022-09-19T08:49:21Z</dcterms:modified>
</cp:coreProperties>
</file>