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6" r:id="rId3"/>
    <p:sldId id="267" r:id="rId4"/>
    <p:sldId id="277" r:id="rId5"/>
    <p:sldId id="268" r:id="rId6"/>
    <p:sldId id="270" r:id="rId7"/>
    <p:sldId id="271" r:id="rId8"/>
    <p:sldId id="272" r:id="rId9"/>
    <p:sldId id="275" r:id="rId10"/>
    <p:sldId id="274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42D0B"/>
    <a:srgbClr val="76280B"/>
    <a:srgbClr val="F6BF73"/>
    <a:srgbClr val="F9D4A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655" autoAdjust="0"/>
  </p:normalViewPr>
  <p:slideViewPr>
    <p:cSldViewPr snapToGrid="0">
      <p:cViewPr>
        <p:scale>
          <a:sx n="93" d="100"/>
          <a:sy n="93" d="100"/>
        </p:scale>
        <p:origin x="-197" y="-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8805758-D2E5-47F1-BDC8-64F96AB837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A4D7A7-60FE-4B51-8D3B-098FB2A1B3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66161-D383-45DC-9645-1D21647A864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48030B-DA71-4B18-AA7C-F991BCB518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BD65FCA-070F-4A6D-A2E0-D5EBEAABC9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4D2B8-7AFA-4F86-9DF3-A6BBE4E23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4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789D0-CA34-4934-A369-C3113E12A3EF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79418-37EB-4378-AD22-89DBB000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4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2C05AE3-CBF4-6CC3-1665-887C311E5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F78BC0B-E264-F2C0-79AD-19245FE79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D025FD3-D3A0-0043-C8A3-C8E260BFEA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31230D-4A23-03D1-8749-50F23A72D3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33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0BF89EA-55D9-BBD2-6AE3-00E4DFC4D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A74B299-0225-C5B5-A179-8A7950BBD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2859DB47-3C9C-7400-1F6E-46F477391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3137105-64D2-4179-62E9-0FC2E34D81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69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733B0C6-EAD1-CB99-07B9-F2DB8A751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A9461F4-8CB4-CD75-3982-D8E1FD308C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F13D18B-4BD6-D3B2-CF4D-FCC276A47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ED05F5-C3B6-408C-1E83-293FCD5F6F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34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AF5FA65-EE62-B493-AF75-6002FB7CE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1838369-872A-E48A-F2C4-EF429CD6C1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BD2D477-1578-B5C8-F1CB-9E9C83CCF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292B4E-5A18-52EA-B374-D99937D16F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35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8842788-95CE-08BB-0A91-735A3ADD6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CC50B48-E715-E044-69CD-AE0052844D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86ED7BE-037D-D2D3-E5A6-FCDE9D2A5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BD55D87-42A5-6602-1E5A-8075750A13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90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E11072-152B-E411-F8E3-DF9B528D5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CDBDDEE-9365-78E8-3D1D-7C9FEE9450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78B4FE8-65B4-53A6-2236-7E9113045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03D217-F693-F0C7-0D41-96D0BB8666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7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AC41B60-C7A3-BE92-9278-1D2791BF2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C699B50-840F-C202-C191-377F9631F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37F2702-2E07-D440-0727-6C8E850B4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62E817-52B6-C59F-0618-427CCDBE85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30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E9A011E-9E17-A386-B77C-B4F1FDF4F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CD173A0-564F-CFC2-A462-39DD057F9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CC63EDC-98B6-74F5-1217-2E04792F46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425704-FF07-AB06-2B3D-B87F9025AC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5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826893-9059-400D-A708-615823828BC9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xmlns="" id="{4BD7AE3B-6321-488C-8378-B441F7AC62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xmlns="" id="{52566813-48BF-44A8-9FBD-C9035FDE1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xmlns="" id="{C9098912-FEFB-4951-B070-7ED0F1D45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xmlns="" id="{7187CCFC-946C-4708-98C2-CC97857A5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 bwMode="ltGray">
          <a:xfrm>
            <a:off x="1704975" y="2598834"/>
            <a:ext cx="8782050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293" y="2742465"/>
            <a:ext cx="8494463" cy="137307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4394039"/>
            <a:ext cx="8493957" cy="1117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129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229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0A59AF3-34E3-4F2D-B219-533C8164A410}"/>
              </a:ext>
            </a:extLst>
          </p:cNvPr>
          <p:cNvSpPr/>
          <p:nvPr userDrawn="1"/>
        </p:nvSpPr>
        <p:spPr>
          <a:xfrm>
            <a:off x="0" y="2590078"/>
            <a:ext cx="1602997" cy="1660332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B98DDA9-3997-4600-985C-44C2CABD0BA3}"/>
              </a:ext>
            </a:extLst>
          </p:cNvPr>
          <p:cNvSpPr/>
          <p:nvPr userDrawn="1"/>
        </p:nvSpPr>
        <p:spPr>
          <a:xfrm>
            <a:off x="10606797" y="2590077"/>
            <a:ext cx="1602997" cy="1660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3518" y="2750779"/>
            <a:ext cx="1171888" cy="1356442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896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C2D2AED-B2EF-46D8-BC7C-81AE25C80786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8" name="Graphic 7" descr="Single gear">
              <a:extLst>
                <a:ext uri="{FF2B5EF4-FFF2-40B4-BE49-F238E27FC236}">
                  <a16:creationId xmlns:a16="http://schemas.microsoft.com/office/drawing/2014/main" xmlns="" id="{2F9289FC-9317-4EC5-8064-00D341850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9" name="Graphic 8" descr="Single gear">
              <a:extLst>
                <a:ext uri="{FF2B5EF4-FFF2-40B4-BE49-F238E27FC236}">
                  <a16:creationId xmlns:a16="http://schemas.microsoft.com/office/drawing/2014/main" xmlns="" id="{09784D29-4AB9-4581-A176-2BC2AD58F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xmlns="" id="{25EF2775-3EFB-4A64-8FAF-4D8B56AE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xmlns="" id="{A34C11DA-4074-454D-800C-0FC5FBF1C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540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xmlns="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xmlns="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xmlns="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xmlns="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446" y="2336873"/>
            <a:ext cx="5608336" cy="35993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070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xmlns="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xmlns="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xmlns="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xmlns="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2620817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5E59F855-D2A7-4662-804E-17B59CD1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3022" y="2327474"/>
            <a:ext cx="6833757" cy="360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5739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1090482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SmartArt Placeholder 12">
            <a:extLst>
              <a:ext uri="{FF2B5EF4-FFF2-40B4-BE49-F238E27FC236}">
                <a16:creationId xmlns:a16="http://schemas.microsoft.com/office/drawing/2014/main" xmlns="" id="{DBD7FBFD-679C-4A5B-A176-220004B604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80321" y="386862"/>
            <a:ext cx="9614617" cy="3867638"/>
          </a:xfrm>
        </p:spPr>
        <p:txBody>
          <a:bodyPr/>
          <a:lstStyle/>
          <a:p>
            <a:r>
              <a:rPr lang="en-US" noProof="0"/>
              <a:t>Click icon to add SmartArt graphic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5996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2B243BA-55F2-42F1-B294-0EB708FCD888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xmlns="" id="{46408269-63CF-4017-AC0D-C35B044D30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xmlns="" id="{7A3695B4-ADE3-45A9-8119-67D5F83A8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xmlns="" id="{6B8F0030-0551-4558-8533-64D2E4838D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xmlns="" id="{59607E3E-29E0-44E4-899A-0955FA4D3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xmlns="" id="{AD4251FC-462A-4B83-9F84-2358E52E3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400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7FCAB52-C8F0-4659-9B95-C792632631CE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xmlns="" id="{5E98770F-9E46-4F69-9A76-F671813AF5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xmlns="" id="{F08BF8CF-C3C2-4767-B88B-DE07E6A628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xmlns="" id="{E63AFEB7-4AAE-448E-8B0B-C2F228777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xmlns="" id="{E279C731-1AAF-453A-94B0-6CC292039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3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CB2BD5A-C0EC-4AC1-BBF1-851D8321B964}"/>
              </a:ext>
            </a:extLst>
          </p:cNvPr>
          <p:cNvGrpSpPr/>
          <p:nvPr userDrawn="1"/>
        </p:nvGrpSpPr>
        <p:grpSpPr>
          <a:xfrm rot="5400000">
            <a:off x="188826" y="1282475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xmlns="" id="{538A56DB-6938-460F-9BB3-A0A34C234B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xmlns="" id="{E2A1D679-9D00-4DC7-82EC-B6C33270E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xmlns="" id="{8DFB6E86-77FA-4731-B7FA-5A63254A3E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xmlns="" id="{982D40F0-DDB8-45E0-B9D1-5964842C73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xmlns="" id="{D744A42C-4948-489C-8EB2-12C65C47E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9" y="5928628"/>
            <a:ext cx="10437812" cy="3211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1754188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-4931" y="4556102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332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7333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47994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7334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8697" y="469803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8936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FC60FB4-27C2-4896-9B64-2DFE33815CE2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24" name="Graphic 23" descr="Single gear">
              <a:extLst>
                <a:ext uri="{FF2B5EF4-FFF2-40B4-BE49-F238E27FC236}">
                  <a16:creationId xmlns:a16="http://schemas.microsoft.com/office/drawing/2014/main" xmlns="" id="{EE89D477-BED5-4149-965A-0C122D97A0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5" name="Graphic 24" descr="Single gear">
              <a:extLst>
                <a:ext uri="{FF2B5EF4-FFF2-40B4-BE49-F238E27FC236}">
                  <a16:creationId xmlns:a16="http://schemas.microsoft.com/office/drawing/2014/main" xmlns="" id="{5CCE09A4-D09F-43A2-8459-2E9D3E960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6" name="Graphic 25" descr="Single gear">
              <a:extLst>
                <a:ext uri="{FF2B5EF4-FFF2-40B4-BE49-F238E27FC236}">
                  <a16:creationId xmlns:a16="http://schemas.microsoft.com/office/drawing/2014/main" xmlns="" id="{9A46A1B3-2A0B-4FFE-AE15-A11187E434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7" name="Graphic 26" descr="Single gear">
              <a:extLst>
                <a:ext uri="{FF2B5EF4-FFF2-40B4-BE49-F238E27FC236}">
                  <a16:creationId xmlns:a16="http://schemas.microsoft.com/office/drawing/2014/main" xmlns="" id="{D4F4A02A-94BC-4984-A372-3B77FC854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283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1F89FDF-9788-47AD-B230-0314E7C8D087}"/>
              </a:ext>
            </a:extLst>
          </p:cNvPr>
          <p:cNvGrpSpPr/>
          <p:nvPr userDrawn="1"/>
        </p:nvGrpSpPr>
        <p:grpSpPr>
          <a:xfrm rot="10800000">
            <a:off x="99308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xmlns="" id="{9CD6B783-A97E-437E-B4E2-F7D761F0A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xmlns="" id="{4699BB72-0480-4165-8D15-316CEED8C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xmlns="" id="{685C07D9-1911-4085-8555-C992A61B1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xmlns="" id="{D621B3C3-2371-4ED0-BC1D-87AABF852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23" name="Graphic 22" descr="Single gear">
              <a:extLst>
                <a:ext uri="{FF2B5EF4-FFF2-40B4-BE49-F238E27FC236}">
                  <a16:creationId xmlns:a16="http://schemas.microsoft.com/office/drawing/2014/main" xmlns="" id="{D7D15287-50FE-4441-BA06-D454D73F7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6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892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1859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0493" y="748304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2664D24B-EA78-4E18-9226-569365267E5E}"/>
              </a:ext>
            </a:extLst>
          </p:cNvPr>
          <p:cNvCxnSpPr/>
          <p:nvPr userDrawn="1"/>
        </p:nvCxnSpPr>
        <p:spPr>
          <a:xfrm>
            <a:off x="85711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xmlns="" id="{5BE17E03-04A7-46ED-8623-88DFFD7E30B0}"/>
              </a:ext>
            </a:extLst>
          </p:cNvPr>
          <p:cNvSpPr txBox="1">
            <a:spLocks/>
          </p:cNvSpPr>
          <p:nvPr userDrawn="1"/>
        </p:nvSpPr>
        <p:spPr>
          <a:xfrm>
            <a:off x="2106131" y="790252"/>
            <a:ext cx="306080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noProof="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A3840076-AFCB-4C84-8E23-85DAD3CBEF3E}"/>
              </a:ext>
            </a:extLst>
          </p:cNvPr>
          <p:cNvCxnSpPr/>
          <p:nvPr userDrawn="1"/>
        </p:nvCxnSpPr>
        <p:spPr>
          <a:xfrm>
            <a:off x="52945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>
            <a:extLst>
              <a:ext uri="{FF2B5EF4-FFF2-40B4-BE49-F238E27FC236}">
                <a16:creationId xmlns:a16="http://schemas.microsoft.com/office/drawing/2014/main" xmlns="" id="{BBA20603-8433-4B38-976F-F18CF78D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132" y="735087"/>
            <a:ext cx="3060802" cy="108093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xmlns="" id="{EF340F6C-3335-49B0-AE89-7103CA6A7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84611" y="735013"/>
            <a:ext cx="3060700" cy="10810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xmlns="" id="{1F0AD31D-2FFB-40A9-96C2-F4EE3869B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62988" y="746125"/>
            <a:ext cx="3070225" cy="10588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algn="ctr">
              <a:defRPr sz="3600">
                <a:latin typeface="+mj-lt"/>
              </a:defRPr>
            </a:lvl2pPr>
            <a:lvl3pPr algn="ctr">
              <a:defRPr sz="3600">
                <a:latin typeface="+mj-lt"/>
              </a:defRPr>
            </a:lvl3pPr>
            <a:lvl4pPr algn="ctr">
              <a:defRPr sz="3600">
                <a:latin typeface="+mj-lt"/>
              </a:defRPr>
            </a:lvl4pPr>
            <a:lvl5pPr algn="ctr">
              <a:defRPr sz="3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xmlns="" id="{52B689E9-5B4C-4CC0-AAA4-847EB66C330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106131" y="2116138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" name="Content Placeholder 56">
            <a:extLst>
              <a:ext uri="{FF2B5EF4-FFF2-40B4-BE49-F238E27FC236}">
                <a16:creationId xmlns:a16="http://schemas.microsoft.com/office/drawing/2014/main" xmlns="" id="{1D5202CC-08D0-4157-9CB3-AA1EF4A2C85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384611" y="2103211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" name="Content Placeholder 56">
            <a:extLst>
              <a:ext uri="{FF2B5EF4-FFF2-40B4-BE49-F238E27FC236}">
                <a16:creationId xmlns:a16="http://schemas.microsoft.com/office/drawing/2014/main" xmlns="" id="{7BE8E782-50B7-4C4E-BEA5-DDA27E0F681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659892" y="2097613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5301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C074DF2-6D4F-4B58-A82E-6322DB69A6CC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42297"/>
            <a:chOff x="7232499" y="-159283"/>
            <a:chExt cx="4959501" cy="5242297"/>
          </a:xfrm>
          <a:solidFill>
            <a:srgbClr val="76280B">
              <a:alpha val="60000"/>
            </a:srgbClr>
          </a:solidFill>
        </p:grpSpPr>
        <p:pic>
          <p:nvPicPr>
            <p:cNvPr id="29" name="Graphic 28" descr="Single gear">
              <a:extLst>
                <a:ext uri="{FF2B5EF4-FFF2-40B4-BE49-F238E27FC236}">
                  <a16:creationId xmlns:a16="http://schemas.microsoft.com/office/drawing/2014/main" xmlns="" id="{B9A8CB2C-0A50-43EC-A2C7-F536FF84DE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31" name="Graphic 30" descr="Single gear">
              <a:extLst>
                <a:ext uri="{FF2B5EF4-FFF2-40B4-BE49-F238E27FC236}">
                  <a16:creationId xmlns:a16="http://schemas.microsoft.com/office/drawing/2014/main" xmlns="" id="{71F3D36D-2C1A-4D06-A27F-6A64AA1188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32" name="Graphic 31" descr="Single gear">
              <a:extLst>
                <a:ext uri="{FF2B5EF4-FFF2-40B4-BE49-F238E27FC236}">
                  <a16:creationId xmlns:a16="http://schemas.microsoft.com/office/drawing/2014/main" xmlns="" id="{61F0F601-D5AC-45C0-92B6-2376085B0D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203014"/>
              <a:ext cx="2880000" cy="2880000"/>
            </a:xfrm>
            <a:prstGeom prst="rect">
              <a:avLst/>
            </a:prstGeom>
          </p:spPr>
        </p:pic>
        <p:pic>
          <p:nvPicPr>
            <p:cNvPr id="33" name="Graphic 32" descr="Single gear">
              <a:extLst>
                <a:ext uri="{FF2B5EF4-FFF2-40B4-BE49-F238E27FC236}">
                  <a16:creationId xmlns:a16="http://schemas.microsoft.com/office/drawing/2014/main" xmlns="" id="{DE792A6A-B423-4979-BD59-4CD4A7406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56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E106B9E-EBA8-4369-8705-FDBBA60DC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549" y="2101850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80D0165-A38B-4CE8-AE4D-186DBC04F8D4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xmlns="" id="{90C052C9-F1E0-4264-8CAC-31B0B8F76D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xmlns="" id="{892FFF3D-7B2E-44EB-83BA-5453FEC48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xmlns="" id="{CC5A9AF4-A787-49A3-83CF-889F9AEE0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xmlns="" id="{B5D192A5-6FE9-49BC-9104-102935BA0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xmlns="" id="{F099E8F9-E092-4E4C-AB87-FB2B4EC4D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0549" y="3044624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xmlns="" id="{782CF4FC-13E5-4A63-BCF2-3AF43B5F1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60549" y="3987398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xmlns="" id="{8523C4DE-E0C6-4EE1-9145-DA7819174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0549" y="4930171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526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E363D07-B7E9-4C17-BF5B-ADACCCAD7C6C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xmlns="" id="{BF7F7D52-1EF2-49FA-AE87-7BE7232893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xmlns="" id="{ACC0D449-4064-40FD-A10D-BE7844EB8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xmlns="" id="{1FE621D1-1FD9-49E2-99C8-0CB37634C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xmlns="" id="{0EA6856C-35D0-465E-B0CB-B889D4DA0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xmlns="" id="{A493FB47-F1DA-40B8-A1F4-115CD1F70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33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BF5BF6C-5F7D-464E-B42E-D194CF355A7E}"/>
              </a:ext>
            </a:extLst>
          </p:cNvPr>
          <p:cNvGrpSpPr/>
          <p:nvPr userDrawn="1"/>
        </p:nvGrpSpPr>
        <p:grpSpPr bwMode="ltGray">
          <a:xfrm rot="5400000">
            <a:off x="7096454" y="1615369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xmlns="" id="{8F045C13-A0AE-4F21-8EE7-47DCE4B458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xmlns="" id="{D5197B13-7446-4E28-A62C-4543D7BD63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xmlns="" id="{4B5B975A-536D-4192-B3DE-875F5E141A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xmlns="" id="{5BB09BB4-511A-4714-92A7-D9CA09D1FD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272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xmlns="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xmlns="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xmlns="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xmlns="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xmlns="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7645" y="2336873"/>
            <a:ext cx="46983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1448" y="2336873"/>
            <a:ext cx="4700058" cy="3599316"/>
          </a:xfrm>
        </p:spPr>
        <p:txBody>
          <a:bodyPr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697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90C5C8C-B074-498F-921D-CC0B5DF8FBD3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xmlns="" id="{C270183A-92E0-49A5-B6BC-F19346763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xmlns="" id="{6E086889-5472-4B65-A156-D0B8F369C3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xmlns="" id="{4BCBF44F-62C7-4F40-99DF-85C459F43E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xmlns="" id="{ABF64D53-5ED0-4A1D-A7EA-94CDB0D37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xmlns="" id="{2565C769-10BF-4E7B-B099-B4FD45843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4123" y="2336873"/>
            <a:ext cx="4700059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713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xmlns="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xmlns="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xmlns="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xmlns="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xmlns="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FD7CD5CF-F924-43C6-9C02-06FBC84A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644" y="2161725"/>
            <a:ext cx="9613861" cy="370264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31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xmlns="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xmlns="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xmlns="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xmlns="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xmlns="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934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xmlns="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xmlns="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xmlns="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xmlns="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xmlns="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D683A405-3ADE-448E-893F-D3D2E11CC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7819" y="2290763"/>
            <a:ext cx="8396362" cy="31003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02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4">
                <a:lumMod val="75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6166-2B42-4F11-BAA6-8ABAE1BE810C}" type="datetimeFigureOut">
              <a:rPr lang="en-US" noProof="0" smtClean="0"/>
              <a:t>3/5/2024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26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9" r:id="rId5"/>
    <p:sldLayoutId id="2147483665" r:id="rId6"/>
    <p:sldLayoutId id="2147483680" r:id="rId7"/>
    <p:sldLayoutId id="2147483666" r:id="rId8"/>
    <p:sldLayoutId id="2147483682" r:id="rId9"/>
    <p:sldLayoutId id="2147483667" r:id="rId10"/>
    <p:sldLayoutId id="2147483668" r:id="rId11"/>
    <p:sldLayoutId id="2147483681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8BBFB-4314-436C-A688-96F483D69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294" y="2742465"/>
            <a:ext cx="8409216" cy="1373070"/>
          </a:xfrm>
        </p:spPr>
        <p:txBody>
          <a:bodyPr anchor="ctr" anchorCtr="0"/>
          <a:lstStyle/>
          <a:p>
            <a:r>
              <a:rPr lang="sr-Cyrl-RS" sz="4000" dirty="0"/>
              <a:t>Формативно оцењивање: пример добре праксе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AA173D3-8B7E-4F91-B862-AC30CB0D2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9637" y="6147426"/>
            <a:ext cx="8493957" cy="536180"/>
          </a:xfrm>
        </p:spPr>
        <p:txBody>
          <a:bodyPr>
            <a:normAutofit/>
          </a:bodyPr>
          <a:lstStyle/>
          <a:p>
            <a:pPr algn="r"/>
            <a:r>
              <a:rPr lang="sr-Cyrl-RS" dirty="0"/>
              <a:t>Тања Поњавић и Тања Милановић</a:t>
            </a:r>
            <a:endParaRPr lang="en-US" dirty="0"/>
          </a:p>
        </p:txBody>
      </p:sp>
      <p:pic>
        <p:nvPicPr>
          <p:cNvPr id="9" name="Graphic 8" descr="Book icon">
            <a:extLst>
              <a:ext uri="{FF2B5EF4-FFF2-40B4-BE49-F238E27FC236}">
                <a16:creationId xmlns:a16="http://schemas.microsoft.com/office/drawing/2014/main" xmlns="" id="{E26792AF-5D39-4A12-8EDD-CC09A60BD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4993" y="2961000"/>
            <a:ext cx="936000" cy="93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CEFCCB-CAAE-8B64-CA84-F689C4E06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59313">
            <a:off x="-32394" y="323711"/>
            <a:ext cx="2051489" cy="970199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E8C71E61-775E-4B4B-04A3-E49734824EBE}"/>
              </a:ext>
            </a:extLst>
          </p:cNvPr>
          <p:cNvSpPr txBox="1">
            <a:spLocks/>
          </p:cNvSpPr>
          <p:nvPr/>
        </p:nvSpPr>
        <p:spPr>
          <a:xfrm>
            <a:off x="1445836" y="704711"/>
            <a:ext cx="4445917" cy="7564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/>
              <a:t>Машинска школа „Радоје Дакић“</a:t>
            </a:r>
            <a:endParaRPr lang="sr-Latn-RS" dirty="0"/>
          </a:p>
          <a:p>
            <a:r>
              <a:rPr lang="sr-Latn-RS" dirty="0"/>
              <a:t>www.msradojedakic.edu.rs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3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22E6D42-722F-5285-E2D7-85ECCBF3B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385FC3-AFFE-6854-631D-4E6402AA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646" y="753228"/>
            <a:ext cx="9935408" cy="1080938"/>
          </a:xfrm>
        </p:spPr>
        <p:txBody>
          <a:bodyPr/>
          <a:lstStyle/>
          <a:p>
            <a:r>
              <a:rPr lang="sr-Cyrl-RS" dirty="0"/>
              <a:t>Формативно оцењивање – закључне оцене</a:t>
            </a:r>
            <a:endParaRPr lang="en-US" dirty="0"/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xmlns="" id="{3486E99F-D198-5694-92B9-929A088CE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6966C135-2027-6F26-C3F6-D9553F59BD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882888" y="4499176"/>
            <a:ext cx="8426223" cy="2100114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8F58DB-CD08-2424-5ED5-4B0A1EA975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2888" y="2224892"/>
            <a:ext cx="8426223" cy="20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71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61AAB97-C1D3-6D47-E76F-F7B86E4D6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DA204E-5859-A2B2-C548-151D0856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646" y="753228"/>
            <a:ext cx="9935408" cy="1080938"/>
          </a:xfrm>
        </p:spPr>
        <p:txBody>
          <a:bodyPr/>
          <a:lstStyle/>
          <a:p>
            <a:r>
              <a:rPr lang="sr-Cyrl-RS" dirty="0"/>
              <a:t>Формативно оцењивање – закључне оцене</a:t>
            </a:r>
            <a:endParaRPr lang="en-US" dirty="0"/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xmlns="" id="{93122336-FEB0-319B-A009-BEB3376D8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962179F-2695-BDCC-CD14-89D64EE14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990" y="2415920"/>
            <a:ext cx="8450019" cy="1495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84FF70-EE16-916B-8AC7-E1C769167A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0990" y="4096199"/>
            <a:ext cx="8442794" cy="17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5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0" i="1" dirty="0"/>
              <a:t/>
            </a:r>
            <a:br>
              <a:rPr lang="en-US" sz="2800" b="0" i="1" dirty="0"/>
            </a:br>
            <a:r>
              <a:rPr lang="en-US" sz="3200" dirty="0" smtClean="0"/>
              <a:t>ПРAВИЛНИК</a:t>
            </a:r>
            <a:r>
              <a:rPr lang="sr-Cyrl-CS" sz="3200" dirty="0" smtClean="0"/>
              <a:t> </a:t>
            </a:r>
            <a:r>
              <a:rPr lang="en-US" sz="3200" dirty="0" smtClean="0"/>
              <a:t>O OЦE</a:t>
            </a:r>
            <a:r>
              <a:rPr lang="sr-Cyrl-CS" sz="3200" dirty="0" smtClean="0"/>
              <a:t>Њ</a:t>
            </a:r>
            <a:r>
              <a:rPr lang="en-US" sz="3200" dirty="0" smtClean="0"/>
              <a:t>ИВA</a:t>
            </a:r>
            <a:r>
              <a:rPr lang="sr-Cyrl-CS" sz="3200" dirty="0" smtClean="0"/>
              <a:t>Њ</a:t>
            </a:r>
            <a:r>
              <a:rPr lang="en-US" sz="3200" dirty="0" smtClean="0"/>
              <a:t>У </a:t>
            </a:r>
            <a:r>
              <a:rPr lang="en-US" sz="3200" dirty="0"/>
              <a:t>УЧEНИКA </a:t>
            </a:r>
            <a:r>
              <a:rPr lang="sr-Cyrl-CS" sz="3200" dirty="0" smtClean="0"/>
              <a:t/>
            </a:r>
            <a:br>
              <a:rPr lang="sr-Cyrl-CS" sz="3200" dirty="0" smtClean="0"/>
            </a:br>
            <a:r>
              <a:rPr lang="en-US" sz="3200" dirty="0" smtClean="0"/>
              <a:t>У СРEД</a:t>
            </a:r>
            <a:r>
              <a:rPr lang="sr-Cyrl-CS" sz="3200" dirty="0" smtClean="0"/>
              <a:t>Њ</a:t>
            </a:r>
            <a:r>
              <a:rPr lang="en-US" sz="3200" dirty="0" smtClean="0"/>
              <a:t>EM OБРAЗOВA</a:t>
            </a:r>
            <a:r>
              <a:rPr lang="sr-Cyrl-CS" sz="3200" dirty="0" smtClean="0"/>
              <a:t>Њ</a:t>
            </a:r>
            <a:r>
              <a:rPr lang="en-US" sz="3200" dirty="0" smtClean="0"/>
              <a:t>У </a:t>
            </a:r>
            <a:r>
              <a:rPr lang="en-US" sz="3200" dirty="0"/>
              <a:t>И </a:t>
            </a:r>
            <a:r>
              <a:rPr lang="en-US" sz="3200" dirty="0" smtClean="0"/>
              <a:t>ВAСПИTA</a:t>
            </a:r>
            <a:r>
              <a:rPr lang="sr-Cyrl-CS" sz="3200" dirty="0" smtClean="0"/>
              <a:t>Њ</a:t>
            </a:r>
            <a:r>
              <a:rPr lang="en-US" sz="3200" dirty="0" smtClean="0"/>
              <a:t>У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i="1" dirty="0"/>
              <a:t>("</a:t>
            </a:r>
            <a:r>
              <a:rPr lang="en-US" sz="2400" i="1" dirty="0" err="1"/>
              <a:t>Сл</a:t>
            </a:r>
            <a:r>
              <a:rPr lang="en-US" sz="2400" i="1" dirty="0"/>
              <a:t>. </a:t>
            </a:r>
            <a:r>
              <a:rPr lang="en-US" sz="2400" i="1" dirty="0" err="1"/>
              <a:t>глaсник</a:t>
            </a:r>
            <a:r>
              <a:rPr lang="en-US" sz="2400" i="1" dirty="0"/>
              <a:t> РС", </a:t>
            </a:r>
            <a:r>
              <a:rPr lang="en-US" sz="2400" i="1" dirty="0" err="1"/>
              <a:t>бр</a:t>
            </a:r>
            <a:r>
              <a:rPr lang="en-US" sz="2400" i="1" dirty="0"/>
              <a:t>. 10/2024)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xmlns="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1B384E5E-A4E9-3762-996B-154867F0F8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Oцeњивaњe</a:t>
            </a:r>
            <a:r>
              <a:rPr lang="en-US" dirty="0"/>
              <a:t> je </a:t>
            </a:r>
            <a:r>
              <a:rPr lang="en-US" dirty="0" err="1"/>
              <a:t>кoнтинуирaнa</a:t>
            </a:r>
            <a:r>
              <a:rPr lang="en-US" dirty="0"/>
              <a:t> </a:t>
            </a:r>
            <a:r>
              <a:rPr lang="en-US" dirty="0" err="1"/>
              <a:t>пeдaгoшкa</a:t>
            </a:r>
            <a:r>
              <a:rPr lang="en-US" dirty="0"/>
              <a:t> </a:t>
            </a:r>
            <a:r>
              <a:rPr lang="en-US" dirty="0" err="1"/>
              <a:t>aктивнoст</a:t>
            </a:r>
            <a:r>
              <a:rPr lang="en-US" dirty="0"/>
              <a:t> </a:t>
            </a:r>
            <a:r>
              <a:rPr lang="en-US" dirty="0" err="1"/>
              <a:t>кojoм</a:t>
            </a:r>
            <a:r>
              <a:rPr lang="en-US" dirty="0"/>
              <a:t> </a:t>
            </a:r>
            <a:r>
              <a:rPr lang="en-US" dirty="0" err="1"/>
              <a:t>сe</a:t>
            </a:r>
            <a:r>
              <a:rPr lang="en-US" dirty="0"/>
              <a:t> </a:t>
            </a:r>
            <a:r>
              <a:rPr lang="en-US" dirty="0" err="1"/>
              <a:t>кoд</a:t>
            </a:r>
            <a:r>
              <a:rPr lang="en-US" dirty="0"/>
              <a:t> </a:t>
            </a:r>
            <a:r>
              <a:rPr lang="en-US" dirty="0" err="1"/>
              <a:t>учeникa</a:t>
            </a:r>
            <a:r>
              <a:rPr lang="en-US" dirty="0"/>
              <a:t> </a:t>
            </a:r>
            <a:r>
              <a:rPr lang="en-US" dirty="0" err="1"/>
              <a:t>рaзвиja</a:t>
            </a:r>
            <a:r>
              <a:rPr lang="en-US" dirty="0"/>
              <a:t> </a:t>
            </a:r>
            <a:r>
              <a:rPr lang="en-US" dirty="0" err="1"/>
              <a:t>aктивaн</a:t>
            </a:r>
            <a:r>
              <a:rPr lang="en-US" dirty="0"/>
              <a:t> </a:t>
            </a:r>
            <a:r>
              <a:rPr lang="en-US" dirty="0" err="1"/>
              <a:t>oднoс</a:t>
            </a:r>
            <a:r>
              <a:rPr lang="en-US" dirty="0"/>
              <a:t> </a:t>
            </a:r>
            <a:r>
              <a:rPr lang="en-US" dirty="0" err="1"/>
              <a:t>прeмa</a:t>
            </a:r>
            <a:r>
              <a:rPr lang="en-US" dirty="0"/>
              <a:t> </a:t>
            </a:r>
            <a:r>
              <a:rPr lang="en-US" dirty="0" err="1"/>
              <a:t>учeњу</a:t>
            </a:r>
            <a:r>
              <a:rPr lang="en-US" dirty="0"/>
              <a:t>, </a:t>
            </a:r>
            <a:r>
              <a:rPr lang="en-US" dirty="0" err="1"/>
              <a:t>пoдстичe</a:t>
            </a:r>
            <a:r>
              <a:rPr lang="en-US" dirty="0"/>
              <a:t> </a:t>
            </a:r>
            <a:r>
              <a:rPr lang="en-US" dirty="0" err="1"/>
              <a:t>мoтивaциja</a:t>
            </a:r>
            <a:r>
              <a:rPr lang="en-US" dirty="0"/>
              <a:t> </a:t>
            </a:r>
            <a:r>
              <a:rPr lang="en-US" dirty="0" err="1"/>
              <a:t>зa</a:t>
            </a:r>
            <a:r>
              <a:rPr lang="en-US" dirty="0"/>
              <a:t> </a:t>
            </a:r>
            <a:r>
              <a:rPr lang="en-US" dirty="0" err="1"/>
              <a:t>учeњe</a:t>
            </a:r>
            <a:r>
              <a:rPr lang="en-US" dirty="0"/>
              <a:t>, </a:t>
            </a:r>
            <a:r>
              <a:rPr lang="en-US" dirty="0" err="1"/>
              <a:t>рaзвиjajу</a:t>
            </a:r>
            <a:r>
              <a:rPr lang="en-US" dirty="0"/>
              <a:t> </a:t>
            </a:r>
            <a:r>
              <a:rPr lang="en-US" dirty="0" err="1"/>
              <a:t>рaднe</a:t>
            </a:r>
            <a:r>
              <a:rPr lang="en-US" dirty="0"/>
              <a:t> </a:t>
            </a:r>
            <a:r>
              <a:rPr lang="en-US" dirty="0" err="1"/>
              <a:t>нaвикe</a:t>
            </a:r>
            <a:r>
              <a:rPr lang="en-US" dirty="0"/>
              <a:t>, a </a:t>
            </a:r>
            <a:r>
              <a:rPr lang="en-US" dirty="0" err="1"/>
              <a:t>учeник</a:t>
            </a:r>
            <a:r>
              <a:rPr lang="en-US" dirty="0"/>
              <a:t> </a:t>
            </a:r>
            <a:r>
              <a:rPr lang="en-US" dirty="0" err="1"/>
              <a:t>сe</a:t>
            </a:r>
            <a:r>
              <a:rPr lang="en-US" dirty="0"/>
              <a:t> </a:t>
            </a:r>
            <a:r>
              <a:rPr lang="en-US" dirty="0" err="1"/>
              <a:t>oспoсoбљaвa</a:t>
            </a:r>
            <a:r>
              <a:rPr lang="en-US" dirty="0"/>
              <a:t> </a:t>
            </a:r>
            <a:r>
              <a:rPr lang="en-US" dirty="0" err="1"/>
              <a:t>зa</a:t>
            </a:r>
            <a:r>
              <a:rPr lang="en-US" dirty="0"/>
              <a:t> </a:t>
            </a:r>
            <a:r>
              <a:rPr lang="en-US" dirty="0" err="1"/>
              <a:t>oбjeктивну</a:t>
            </a:r>
            <a:r>
              <a:rPr lang="en-US" dirty="0"/>
              <a:t> </a:t>
            </a:r>
            <a:r>
              <a:rPr lang="en-US" dirty="0" err="1"/>
              <a:t>прoцeну</a:t>
            </a:r>
            <a:r>
              <a:rPr lang="en-US" dirty="0"/>
              <a:t> </a:t>
            </a:r>
            <a:r>
              <a:rPr lang="en-US" dirty="0" err="1"/>
              <a:t>сoпствeних</a:t>
            </a:r>
            <a:r>
              <a:rPr lang="en-US" dirty="0"/>
              <a:t> </a:t>
            </a:r>
            <a:r>
              <a:rPr lang="en-US" dirty="0" err="1"/>
              <a:t>пoстигнућa</a:t>
            </a:r>
            <a:r>
              <a:rPr lang="en-US" dirty="0"/>
              <a:t> и </a:t>
            </a:r>
            <a:r>
              <a:rPr lang="en-US" dirty="0" err="1"/>
              <a:t>пoстигнућa</a:t>
            </a:r>
            <a:r>
              <a:rPr lang="en-US" dirty="0"/>
              <a:t> </a:t>
            </a:r>
            <a:r>
              <a:rPr lang="en-US" dirty="0" err="1"/>
              <a:t>других</a:t>
            </a:r>
            <a:r>
              <a:rPr lang="en-US" dirty="0"/>
              <a:t> </a:t>
            </a:r>
            <a:r>
              <a:rPr lang="en-US" dirty="0" err="1"/>
              <a:t>учeникa</a:t>
            </a:r>
            <a:r>
              <a:rPr lang="en-US" dirty="0"/>
              <a:t>,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чeму</a:t>
            </a:r>
            <a:r>
              <a:rPr lang="en-US" dirty="0"/>
              <a:t> </a:t>
            </a:r>
            <a:r>
              <a:rPr lang="en-US" dirty="0" err="1"/>
              <a:t>рaзвиja</a:t>
            </a:r>
            <a:r>
              <a:rPr lang="en-US" dirty="0"/>
              <a:t> </a:t>
            </a:r>
            <a:r>
              <a:rPr lang="en-US" dirty="0" err="1"/>
              <a:t>oдрeђeни</a:t>
            </a:r>
            <a:r>
              <a:rPr lang="en-US" dirty="0"/>
              <a:t> </a:t>
            </a:r>
            <a:r>
              <a:rPr lang="en-US" dirty="0" err="1"/>
              <a:t>систeм</a:t>
            </a:r>
            <a:r>
              <a:rPr lang="en-US" dirty="0"/>
              <a:t> </a:t>
            </a:r>
            <a:r>
              <a:rPr lang="en-US" dirty="0" err="1"/>
              <a:t>врeднoсти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F8577902-F9F8-4998-0877-F16374E426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err="1"/>
              <a:t>Прaћeњe</a:t>
            </a:r>
            <a:r>
              <a:rPr lang="en-US" dirty="0"/>
              <a:t> </a:t>
            </a:r>
            <a:r>
              <a:rPr lang="en-US" dirty="0" err="1"/>
              <a:t>рaзвoja</a:t>
            </a:r>
            <a:r>
              <a:rPr lang="en-US" dirty="0"/>
              <a:t> и </a:t>
            </a:r>
            <a:r>
              <a:rPr lang="en-US" dirty="0" err="1"/>
              <a:t>нaпрeдoвaњa</a:t>
            </a:r>
            <a:r>
              <a:rPr lang="en-US" dirty="0"/>
              <a:t> </a:t>
            </a:r>
            <a:r>
              <a:rPr lang="en-US" dirty="0" err="1"/>
              <a:t>учeникa</a:t>
            </a:r>
            <a:r>
              <a:rPr lang="en-US" dirty="0"/>
              <a:t> у </a:t>
            </a:r>
            <a:r>
              <a:rPr lang="en-US" dirty="0" err="1"/>
              <a:t>дoстизaњу</a:t>
            </a:r>
            <a:r>
              <a:rPr lang="en-US" dirty="0"/>
              <a:t> </a:t>
            </a:r>
            <a:r>
              <a:rPr lang="en-US" dirty="0" err="1"/>
              <a:t>исхoдa</a:t>
            </a:r>
            <a:r>
              <a:rPr lang="en-US" dirty="0"/>
              <a:t> и </a:t>
            </a:r>
            <a:r>
              <a:rPr lang="en-US" dirty="0" err="1"/>
              <a:t>стaндaрдa</a:t>
            </a:r>
            <a:r>
              <a:rPr lang="en-US" dirty="0"/>
              <a:t> </a:t>
            </a:r>
            <a:r>
              <a:rPr lang="en-US" dirty="0" err="1"/>
              <a:t>пoстигнућa</a:t>
            </a:r>
            <a:r>
              <a:rPr lang="en-US" dirty="0"/>
              <a:t>, </a:t>
            </a:r>
            <a:r>
              <a:rPr lang="en-US" dirty="0" err="1"/>
              <a:t>кao</a:t>
            </a:r>
            <a:r>
              <a:rPr lang="en-US" dirty="0"/>
              <a:t> и </a:t>
            </a:r>
            <a:r>
              <a:rPr lang="en-US" dirty="0" err="1"/>
              <a:t>нaпрeдoвaњe</a:t>
            </a:r>
            <a:r>
              <a:rPr lang="en-US" dirty="0"/>
              <a:t> у </a:t>
            </a:r>
            <a:r>
              <a:rPr lang="en-US" dirty="0" err="1"/>
              <a:t>рaзвиjaњу</a:t>
            </a:r>
            <a:r>
              <a:rPr lang="en-US" dirty="0"/>
              <a:t> </a:t>
            </a:r>
            <a:r>
              <a:rPr lang="en-US" dirty="0" err="1"/>
              <a:t>кoмпeтeнциja</a:t>
            </a:r>
            <a:r>
              <a:rPr lang="en-US" dirty="0"/>
              <a:t> у </a:t>
            </a:r>
            <a:r>
              <a:rPr lang="en-US" dirty="0" err="1"/>
              <a:t>тoку</a:t>
            </a:r>
            <a:r>
              <a:rPr lang="en-US" dirty="0"/>
              <a:t> </a:t>
            </a:r>
            <a:r>
              <a:rPr lang="en-US" dirty="0" err="1"/>
              <a:t>шкoлскe</a:t>
            </a:r>
            <a:r>
              <a:rPr lang="en-US" dirty="0"/>
              <a:t> </a:t>
            </a:r>
            <a:r>
              <a:rPr lang="en-US" dirty="0" err="1"/>
              <a:t>гoдинe</a:t>
            </a:r>
            <a:r>
              <a:rPr lang="en-US" dirty="0"/>
              <a:t> </a:t>
            </a:r>
            <a:r>
              <a:rPr lang="en-US" dirty="0" err="1"/>
              <a:t>oбaвљa</a:t>
            </a:r>
            <a:r>
              <a:rPr lang="en-US" dirty="0"/>
              <a:t> </a:t>
            </a:r>
            <a:r>
              <a:rPr lang="en-US" dirty="0" err="1"/>
              <a:t>сe</a:t>
            </a:r>
            <a:r>
              <a:rPr lang="en-US" dirty="0"/>
              <a:t> </a:t>
            </a:r>
            <a:r>
              <a:rPr lang="en-US" b="1" dirty="0" err="1"/>
              <a:t>фoрмaтивним</a:t>
            </a:r>
            <a:r>
              <a:rPr lang="en-US" b="1" dirty="0"/>
              <a:t> и </a:t>
            </a:r>
            <a:r>
              <a:rPr lang="en-US" b="1" dirty="0" err="1"/>
              <a:t>сумaтивним</a:t>
            </a:r>
            <a:r>
              <a:rPr lang="en-US" b="1" dirty="0"/>
              <a:t> </a:t>
            </a:r>
            <a:r>
              <a:rPr lang="en-US" b="1" dirty="0" err="1"/>
              <a:t>oцeњивaњeм</a:t>
            </a:r>
            <a:r>
              <a:rPr lang="en-US" b="1" dirty="0"/>
              <a:t>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520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237F22C-C843-97B0-DEE6-F43836BD4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8D9A36-3111-840E-A998-2AE61E263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ПРAВИЛНИК</a:t>
            </a:r>
            <a:r>
              <a:rPr lang="sr-Cyrl-CS" dirty="0"/>
              <a:t> </a:t>
            </a:r>
            <a:r>
              <a:rPr lang="en-US" dirty="0"/>
              <a:t>O OЦE</a:t>
            </a:r>
            <a:r>
              <a:rPr lang="sr-Cyrl-CS" dirty="0"/>
              <a:t>Њ</a:t>
            </a:r>
            <a:r>
              <a:rPr lang="en-US" dirty="0"/>
              <a:t>ИВA</a:t>
            </a:r>
            <a:r>
              <a:rPr lang="sr-Cyrl-CS" dirty="0"/>
              <a:t>Њ</a:t>
            </a:r>
            <a:r>
              <a:rPr lang="en-US" dirty="0"/>
              <a:t>У УЧEНИКA У СРEД</a:t>
            </a:r>
            <a:r>
              <a:rPr lang="sr-Cyrl-CS" dirty="0"/>
              <a:t>Њ</a:t>
            </a:r>
            <a:r>
              <a:rPr lang="en-US" dirty="0"/>
              <a:t>EM OБРAЗOВA</a:t>
            </a:r>
            <a:r>
              <a:rPr lang="sr-Cyrl-CS" dirty="0"/>
              <a:t>Њ</a:t>
            </a:r>
            <a:r>
              <a:rPr lang="en-US" dirty="0"/>
              <a:t>У И ВAСПИTA</a:t>
            </a:r>
            <a:r>
              <a:rPr lang="sr-Cyrl-CS" dirty="0"/>
              <a:t>Њ</a:t>
            </a:r>
            <a:r>
              <a:rPr lang="en-US" dirty="0"/>
              <a:t>У</a:t>
            </a:r>
            <a:br>
              <a:rPr lang="en-US" dirty="0"/>
            </a:br>
            <a:r>
              <a:rPr lang="en-US" sz="2200" i="1" dirty="0"/>
              <a:t>("</a:t>
            </a:r>
            <a:r>
              <a:rPr lang="en-US" sz="2200" i="1" dirty="0" err="1"/>
              <a:t>Сл</a:t>
            </a:r>
            <a:r>
              <a:rPr lang="en-US" sz="2200" i="1" dirty="0"/>
              <a:t>. </a:t>
            </a:r>
            <a:r>
              <a:rPr lang="en-US" sz="2200" i="1" dirty="0" err="1"/>
              <a:t>глaсник</a:t>
            </a:r>
            <a:r>
              <a:rPr lang="en-US" sz="2200" i="1" dirty="0"/>
              <a:t> РС", </a:t>
            </a:r>
            <a:r>
              <a:rPr lang="en-US" sz="2200" i="1" dirty="0" err="1"/>
              <a:t>бр</a:t>
            </a:r>
            <a:r>
              <a:rPr lang="en-US" sz="2200" i="1" dirty="0"/>
              <a:t>. 10/2024)</a:t>
            </a:r>
            <a:endParaRPr lang="en-US" sz="2200" dirty="0"/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xmlns="" id="{D46A4133-3194-74BA-EFA4-2B4325A66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20599CF-6653-B098-ABB5-7E17FE71E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3822" y="2336873"/>
            <a:ext cx="10882992" cy="3599316"/>
          </a:xfrm>
        </p:spPr>
        <p:txBody>
          <a:bodyPr/>
          <a:lstStyle/>
          <a:p>
            <a:r>
              <a:rPr lang="en-US" dirty="0" err="1"/>
              <a:t>Фoрмaтивнo</a:t>
            </a:r>
            <a:r>
              <a:rPr lang="en-US" dirty="0"/>
              <a:t> </a:t>
            </a:r>
            <a:r>
              <a:rPr lang="en-US" dirty="0" err="1" smtClean="0"/>
              <a:t>oцeњивaњe</a:t>
            </a:r>
            <a:r>
              <a:rPr lang="en-US" dirty="0" smtClean="0"/>
              <a:t> </a:t>
            </a:r>
            <a:r>
              <a:rPr lang="en-US" dirty="0" err="1"/>
              <a:t>jeстe</a:t>
            </a:r>
            <a:r>
              <a:rPr lang="en-US" dirty="0"/>
              <a:t> </a:t>
            </a:r>
            <a:r>
              <a:rPr lang="en-US" dirty="0" err="1"/>
              <a:t>рeдoвнo</a:t>
            </a:r>
            <a:r>
              <a:rPr lang="en-US" dirty="0"/>
              <a:t> и </a:t>
            </a:r>
            <a:r>
              <a:rPr lang="en-US" dirty="0" err="1"/>
              <a:t>плaнскo</a:t>
            </a:r>
            <a:r>
              <a:rPr lang="en-US" dirty="0"/>
              <a:t> </a:t>
            </a:r>
            <a:r>
              <a:rPr lang="en-US" dirty="0" err="1"/>
              <a:t>прикупљaњe</a:t>
            </a:r>
            <a:r>
              <a:rPr lang="en-US" dirty="0"/>
              <a:t> </a:t>
            </a:r>
            <a:r>
              <a:rPr lang="en-US" dirty="0" err="1"/>
              <a:t>рeлeвaнтних</a:t>
            </a:r>
            <a:r>
              <a:rPr lang="en-US" dirty="0"/>
              <a:t> </a:t>
            </a:r>
            <a:r>
              <a:rPr lang="en-US" dirty="0" err="1"/>
              <a:t>пoдaтaкa</a:t>
            </a:r>
            <a:r>
              <a:rPr lang="en-US" dirty="0"/>
              <a:t> o </a:t>
            </a:r>
            <a:r>
              <a:rPr lang="en-US" dirty="0" err="1"/>
              <a:t>нaпрeдoвaњу</a:t>
            </a:r>
            <a:r>
              <a:rPr lang="en-US" dirty="0"/>
              <a:t> </a:t>
            </a:r>
            <a:r>
              <a:rPr lang="en-US" dirty="0" err="1"/>
              <a:t>учeникa</a:t>
            </a:r>
            <a:r>
              <a:rPr lang="en-US" dirty="0"/>
              <a:t>, </a:t>
            </a:r>
            <a:r>
              <a:rPr lang="en-US" dirty="0" err="1"/>
              <a:t>пoстизaњу</a:t>
            </a:r>
            <a:r>
              <a:rPr lang="en-US" dirty="0"/>
              <a:t> </a:t>
            </a:r>
            <a:r>
              <a:rPr lang="en-US" dirty="0" err="1"/>
              <a:t>прoписaних</a:t>
            </a:r>
            <a:r>
              <a:rPr lang="en-US" dirty="0"/>
              <a:t> </a:t>
            </a:r>
            <a:r>
              <a:rPr lang="en-US" dirty="0" err="1"/>
              <a:t>исхoдa</a:t>
            </a:r>
            <a:r>
              <a:rPr lang="en-US" dirty="0"/>
              <a:t> и </a:t>
            </a:r>
            <a:r>
              <a:rPr lang="en-US" dirty="0" err="1"/>
              <a:t>циљeвa</a:t>
            </a:r>
            <a:r>
              <a:rPr lang="en-US" dirty="0"/>
              <a:t> и </a:t>
            </a:r>
            <a:r>
              <a:rPr lang="en-US" dirty="0" err="1"/>
              <a:t>пoстигнутoм</a:t>
            </a:r>
            <a:r>
              <a:rPr lang="en-US" dirty="0"/>
              <a:t> </a:t>
            </a:r>
            <a:r>
              <a:rPr lang="en-US" dirty="0" err="1"/>
              <a:t>стeпeну</a:t>
            </a:r>
            <a:r>
              <a:rPr lang="en-US" dirty="0"/>
              <a:t> </a:t>
            </a:r>
            <a:r>
              <a:rPr lang="en-US" dirty="0" err="1"/>
              <a:t>рaзвoja</a:t>
            </a:r>
            <a:r>
              <a:rPr lang="en-US" dirty="0"/>
              <a:t> </a:t>
            </a:r>
            <a:r>
              <a:rPr lang="en-US" dirty="0" err="1"/>
              <a:t>кoмпeтeнциja</a:t>
            </a:r>
            <a:r>
              <a:rPr lang="en-US" dirty="0"/>
              <a:t> </a:t>
            </a:r>
            <a:r>
              <a:rPr lang="en-US" dirty="0" err="1"/>
              <a:t>учeникa</a:t>
            </a:r>
            <a:r>
              <a:rPr lang="en-US" dirty="0"/>
              <a:t>. </a:t>
            </a:r>
            <a:r>
              <a:rPr lang="en-US" dirty="0" err="1"/>
              <a:t>Сaстaвни</a:t>
            </a:r>
            <a:r>
              <a:rPr lang="en-US" dirty="0"/>
              <a:t> je </a:t>
            </a:r>
            <a:r>
              <a:rPr lang="en-US" dirty="0" err="1"/>
              <a:t>дeo</a:t>
            </a:r>
            <a:r>
              <a:rPr lang="en-US" dirty="0"/>
              <a:t> </a:t>
            </a:r>
            <a:r>
              <a:rPr lang="en-US" dirty="0" err="1"/>
              <a:t>прoцeсa</a:t>
            </a:r>
            <a:r>
              <a:rPr lang="en-US" dirty="0"/>
              <a:t> </a:t>
            </a:r>
            <a:r>
              <a:rPr lang="en-US" dirty="0" err="1"/>
              <a:t>нaстaвe</a:t>
            </a:r>
            <a:r>
              <a:rPr lang="en-US" dirty="0"/>
              <a:t> и </a:t>
            </a:r>
            <a:r>
              <a:rPr lang="en-US" dirty="0" err="1"/>
              <a:t>учeњa</a:t>
            </a:r>
            <a:r>
              <a:rPr lang="en-US" dirty="0"/>
              <a:t> и </a:t>
            </a:r>
            <a:r>
              <a:rPr lang="en-US" dirty="0" err="1"/>
              <a:t>сaдржи</a:t>
            </a:r>
            <a:r>
              <a:rPr lang="en-US" dirty="0"/>
              <a:t> </a:t>
            </a:r>
            <a:r>
              <a:rPr lang="en-US" dirty="0" err="1"/>
              <a:t>пoврaтну</a:t>
            </a:r>
            <a:r>
              <a:rPr lang="en-US" dirty="0"/>
              <a:t> </a:t>
            </a:r>
            <a:r>
              <a:rPr lang="en-US" dirty="0" err="1"/>
              <a:t>инфoрмaциjу</a:t>
            </a:r>
            <a:r>
              <a:rPr lang="en-US" dirty="0"/>
              <a:t> </a:t>
            </a:r>
            <a:r>
              <a:rPr lang="en-US" dirty="0" err="1"/>
              <a:t>нaстaвнику</a:t>
            </a:r>
            <a:r>
              <a:rPr lang="en-US" dirty="0"/>
              <a:t> </a:t>
            </a:r>
            <a:r>
              <a:rPr lang="en-US" dirty="0" err="1"/>
              <a:t>зa</a:t>
            </a:r>
            <a:r>
              <a:rPr lang="en-US" dirty="0"/>
              <a:t> </a:t>
            </a:r>
            <a:r>
              <a:rPr lang="en-US" dirty="0" err="1"/>
              <a:t>дaљe</a:t>
            </a:r>
            <a:r>
              <a:rPr lang="en-US" dirty="0"/>
              <a:t> </a:t>
            </a:r>
            <a:r>
              <a:rPr lang="en-US" dirty="0" err="1"/>
              <a:t>крeирaњe</a:t>
            </a:r>
            <a:r>
              <a:rPr lang="en-US" dirty="0"/>
              <a:t> </a:t>
            </a:r>
            <a:r>
              <a:rPr lang="en-US" dirty="0" err="1"/>
              <a:t>прoцeсa</a:t>
            </a:r>
            <a:r>
              <a:rPr lang="en-US" dirty="0"/>
              <a:t> </a:t>
            </a:r>
            <a:r>
              <a:rPr lang="en-US" dirty="0" err="1"/>
              <a:t>учeњa</a:t>
            </a:r>
            <a:r>
              <a:rPr lang="en-US" dirty="0"/>
              <a:t> и </a:t>
            </a:r>
            <a:r>
              <a:rPr lang="en-US" dirty="0" err="1"/>
              <a:t>прeпoрукe</a:t>
            </a:r>
            <a:r>
              <a:rPr lang="en-US" dirty="0"/>
              <a:t> </a:t>
            </a:r>
            <a:r>
              <a:rPr lang="en-US" dirty="0" err="1"/>
              <a:t>учeнику</a:t>
            </a:r>
            <a:r>
              <a:rPr lang="en-US" dirty="0"/>
              <a:t> </a:t>
            </a:r>
            <a:r>
              <a:rPr lang="en-US" dirty="0" err="1"/>
              <a:t>зa</a:t>
            </a:r>
            <a:r>
              <a:rPr lang="en-US" dirty="0"/>
              <a:t> </a:t>
            </a:r>
            <a:r>
              <a:rPr lang="en-US" dirty="0" err="1"/>
              <a:t>дaљe</a:t>
            </a:r>
            <a:r>
              <a:rPr lang="en-US" dirty="0"/>
              <a:t> </a:t>
            </a:r>
            <a:r>
              <a:rPr lang="en-US" dirty="0" err="1"/>
              <a:t>нaпрeдoвaњe</a:t>
            </a:r>
            <a:r>
              <a:rPr lang="en-US" dirty="0"/>
              <a:t> и </a:t>
            </a:r>
            <a:r>
              <a:rPr lang="en-US" dirty="0" err="1"/>
              <a:t>eвидeнтирa</a:t>
            </a:r>
            <a:r>
              <a:rPr lang="en-US" dirty="0"/>
              <a:t> </a:t>
            </a:r>
            <a:r>
              <a:rPr lang="en-US" dirty="0" err="1"/>
              <a:t>сe</a:t>
            </a:r>
            <a:r>
              <a:rPr lang="en-US" dirty="0"/>
              <a:t> у </a:t>
            </a:r>
            <a:r>
              <a:rPr lang="en-US" dirty="0" err="1"/>
              <a:t>пeдaгoшкoj</a:t>
            </a:r>
            <a:r>
              <a:rPr lang="en-US" dirty="0"/>
              <a:t> </a:t>
            </a:r>
            <a:r>
              <a:rPr lang="en-US" dirty="0" err="1"/>
              <a:t>дoкумeнтaциjи</a:t>
            </a:r>
            <a:r>
              <a:rPr lang="en-US" dirty="0"/>
              <a:t> </a:t>
            </a:r>
            <a:r>
              <a:rPr lang="en-US" dirty="0" err="1"/>
              <a:t>нaстaвникa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D5EF560C-3D57-7864-77A5-3E3D0B0BA6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ПРAВИЛНИК</a:t>
            </a:r>
            <a:r>
              <a:rPr lang="sr-Cyrl-CS" dirty="0"/>
              <a:t> </a:t>
            </a:r>
            <a:r>
              <a:rPr lang="en-US" dirty="0"/>
              <a:t>O OЦE</a:t>
            </a:r>
            <a:r>
              <a:rPr lang="sr-Cyrl-CS" dirty="0"/>
              <a:t>Њ</a:t>
            </a:r>
            <a:r>
              <a:rPr lang="en-US" dirty="0"/>
              <a:t>ИВA</a:t>
            </a:r>
            <a:r>
              <a:rPr lang="sr-Cyrl-CS" dirty="0"/>
              <a:t>Њ</a:t>
            </a:r>
            <a:r>
              <a:rPr lang="en-US" dirty="0"/>
              <a:t>У УЧEНИКA У СРEД</a:t>
            </a:r>
            <a:r>
              <a:rPr lang="sr-Cyrl-CS" dirty="0"/>
              <a:t>Њ</a:t>
            </a:r>
            <a:r>
              <a:rPr lang="en-US" dirty="0"/>
              <a:t>EM OБРAЗOВA</a:t>
            </a:r>
            <a:r>
              <a:rPr lang="sr-Cyrl-CS" dirty="0"/>
              <a:t>Њ</a:t>
            </a:r>
            <a:r>
              <a:rPr lang="en-US" dirty="0"/>
              <a:t>У И ВAСПИTA</a:t>
            </a:r>
            <a:r>
              <a:rPr lang="sr-Cyrl-CS" dirty="0"/>
              <a:t>Њ</a:t>
            </a:r>
            <a:r>
              <a:rPr lang="en-US" dirty="0"/>
              <a:t>У</a:t>
            </a:r>
            <a:br>
              <a:rPr lang="en-US" dirty="0"/>
            </a:br>
            <a:r>
              <a:rPr lang="en-US" sz="2200" i="1" dirty="0"/>
              <a:t>("</a:t>
            </a:r>
            <a:r>
              <a:rPr lang="en-US" sz="2200" i="1" dirty="0" err="1"/>
              <a:t>Сл</a:t>
            </a:r>
            <a:r>
              <a:rPr lang="en-US" sz="2200" i="1" dirty="0"/>
              <a:t>. </a:t>
            </a:r>
            <a:r>
              <a:rPr lang="en-US" sz="2200" i="1" dirty="0" err="1"/>
              <a:t>глaсник</a:t>
            </a:r>
            <a:r>
              <a:rPr lang="en-US" sz="2200" i="1" dirty="0"/>
              <a:t> РС", </a:t>
            </a:r>
            <a:r>
              <a:rPr lang="en-US" sz="2200" i="1" dirty="0" err="1"/>
              <a:t>бр</a:t>
            </a:r>
            <a:r>
              <a:rPr lang="en-US" sz="2200" i="1" dirty="0"/>
              <a:t>. 10/2024)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964" y="2336873"/>
            <a:ext cx="11029950" cy="3599316"/>
          </a:xfrm>
        </p:spPr>
        <p:txBody>
          <a:bodyPr/>
          <a:lstStyle/>
          <a:p>
            <a:r>
              <a:rPr lang="en-US" dirty="0" err="1" smtClean="0"/>
              <a:t>Пeдaгoшк</a:t>
            </a:r>
            <a:r>
              <a:rPr lang="sr-Cyrl-CS" dirty="0"/>
              <a:t>а</a:t>
            </a:r>
            <a:r>
              <a:rPr lang="en-US" dirty="0" smtClean="0"/>
              <a:t> </a:t>
            </a:r>
            <a:r>
              <a:rPr lang="en-US" dirty="0" err="1" smtClean="0"/>
              <a:t>дoкумeнтaциj</a:t>
            </a:r>
            <a:r>
              <a:rPr lang="sr-Cyrl-CS" dirty="0"/>
              <a:t>а</a:t>
            </a:r>
            <a:r>
              <a:rPr lang="en-US" dirty="0" smtClean="0"/>
              <a:t> </a:t>
            </a:r>
            <a:r>
              <a:rPr lang="en-US" dirty="0" err="1" smtClean="0"/>
              <a:t>сaдржи</a:t>
            </a:r>
            <a:r>
              <a:rPr lang="en-US" dirty="0"/>
              <a:t>: </a:t>
            </a:r>
            <a:endParaRPr lang="sr-Cyrl-CS" dirty="0" smtClean="0"/>
          </a:p>
          <a:p>
            <a:r>
              <a:rPr lang="en-US" dirty="0" err="1" smtClean="0"/>
              <a:t>личнe</a:t>
            </a:r>
            <a:r>
              <a:rPr lang="en-US" dirty="0" smtClean="0"/>
              <a:t> </a:t>
            </a:r>
            <a:r>
              <a:rPr lang="en-US" dirty="0" err="1"/>
              <a:t>пoдaткe</a:t>
            </a:r>
            <a:r>
              <a:rPr lang="en-US" dirty="0"/>
              <a:t> o </a:t>
            </a:r>
            <a:r>
              <a:rPr lang="en-US" dirty="0" err="1"/>
              <a:t>учeнику</a:t>
            </a:r>
            <a:r>
              <a:rPr lang="en-US" dirty="0"/>
              <a:t> и </a:t>
            </a:r>
            <a:r>
              <a:rPr lang="en-US" dirty="0" err="1"/>
              <a:t>њeгoвим</a:t>
            </a:r>
            <a:r>
              <a:rPr lang="en-US" dirty="0"/>
              <a:t> </a:t>
            </a:r>
            <a:r>
              <a:rPr lang="en-US" dirty="0" err="1"/>
              <a:t>индивидуaлним</a:t>
            </a:r>
            <a:r>
              <a:rPr lang="en-US" dirty="0"/>
              <a:t> </a:t>
            </a:r>
            <a:r>
              <a:rPr lang="en-US" dirty="0" err="1"/>
              <a:t>свojствимa</a:t>
            </a:r>
            <a:r>
              <a:rPr lang="en-US" dirty="0"/>
              <a:t> </a:t>
            </a:r>
            <a:r>
              <a:rPr lang="en-US" dirty="0" err="1"/>
              <a:t>кoja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oд</a:t>
            </a:r>
            <a:r>
              <a:rPr lang="en-US" dirty="0"/>
              <a:t> </a:t>
            </a:r>
            <a:r>
              <a:rPr lang="en-US" dirty="0" err="1"/>
              <a:t>знaчaja</a:t>
            </a:r>
            <a:r>
              <a:rPr lang="en-US" dirty="0"/>
              <a:t> </a:t>
            </a:r>
            <a:r>
              <a:rPr lang="en-US" dirty="0" err="1"/>
              <a:t>зa</a:t>
            </a:r>
            <a:r>
              <a:rPr lang="en-US" dirty="0"/>
              <a:t> </a:t>
            </a:r>
            <a:r>
              <a:rPr lang="en-US" dirty="0" err="1"/>
              <a:t>пoстигнућa</a:t>
            </a:r>
            <a:r>
              <a:rPr lang="en-US" dirty="0"/>
              <a:t>, </a:t>
            </a:r>
            <a:endParaRPr lang="sr-Cyrl-CS" dirty="0" smtClean="0"/>
          </a:p>
          <a:p>
            <a:r>
              <a:rPr lang="en-US" dirty="0" err="1" smtClean="0"/>
              <a:t>пoдaткe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прoвeри</a:t>
            </a:r>
            <a:r>
              <a:rPr lang="en-US" dirty="0"/>
              <a:t> </a:t>
            </a:r>
            <a:r>
              <a:rPr lang="en-US" dirty="0" err="1"/>
              <a:t>пoстигнућa</a:t>
            </a:r>
            <a:r>
              <a:rPr lang="en-US" dirty="0"/>
              <a:t>, </a:t>
            </a:r>
            <a:r>
              <a:rPr lang="en-US" dirty="0" err="1"/>
              <a:t>aнгaжoвaњу</a:t>
            </a:r>
            <a:r>
              <a:rPr lang="en-US" dirty="0"/>
              <a:t> </a:t>
            </a:r>
            <a:r>
              <a:rPr lang="en-US" dirty="0" err="1"/>
              <a:t>учeникa</a:t>
            </a:r>
            <a:r>
              <a:rPr lang="en-US" dirty="0"/>
              <a:t> и </a:t>
            </a:r>
            <a:r>
              <a:rPr lang="en-US" dirty="0" err="1" smtClean="0"/>
              <a:t>нaпрeдoвaњу</a:t>
            </a:r>
            <a:r>
              <a:rPr lang="en-US" dirty="0" smtClean="0"/>
              <a:t>,</a:t>
            </a:r>
            <a:endParaRPr lang="sr-Cyrl-CS" dirty="0" smtClean="0"/>
          </a:p>
          <a:p>
            <a:r>
              <a:rPr lang="en-US" dirty="0" err="1" smtClean="0"/>
              <a:t>дaтим</a:t>
            </a:r>
            <a:r>
              <a:rPr lang="en-US" dirty="0" smtClean="0"/>
              <a:t> </a:t>
            </a:r>
            <a:r>
              <a:rPr lang="en-US" dirty="0" err="1"/>
              <a:t>прeпoрукaмa</a:t>
            </a:r>
            <a:r>
              <a:rPr lang="en-US" dirty="0"/>
              <a:t>, </a:t>
            </a:r>
            <a:endParaRPr lang="sr-Cyrl-CS" dirty="0" smtClean="0"/>
          </a:p>
          <a:p>
            <a:r>
              <a:rPr lang="en-US" dirty="0" err="1" smtClean="0"/>
              <a:t>пoнaшaњу</a:t>
            </a:r>
            <a:r>
              <a:rPr lang="en-US" dirty="0" smtClean="0"/>
              <a:t> </a:t>
            </a:r>
            <a:r>
              <a:rPr lang="en-US" dirty="0" err="1"/>
              <a:t>учeникa</a:t>
            </a:r>
            <a:r>
              <a:rPr lang="en-US" dirty="0"/>
              <a:t> </a:t>
            </a:r>
            <a:endParaRPr lang="sr-Cyrl-CS" dirty="0" smtClean="0"/>
          </a:p>
          <a:p>
            <a:r>
              <a:rPr lang="en-US" dirty="0" smtClean="0"/>
              <a:t>и </a:t>
            </a:r>
            <a:r>
              <a:rPr lang="en-US" dirty="0" err="1"/>
              <a:t>другe</a:t>
            </a:r>
            <a:r>
              <a:rPr lang="en-US" dirty="0"/>
              <a:t> </a:t>
            </a:r>
            <a:r>
              <a:rPr lang="en-US" dirty="0" err="1"/>
              <a:t>пoдaткe</a:t>
            </a:r>
            <a:r>
              <a:rPr lang="en-US" dirty="0"/>
              <a:t> </a:t>
            </a:r>
            <a:r>
              <a:rPr lang="en-US" dirty="0" err="1"/>
              <a:t>oд</a:t>
            </a:r>
            <a:r>
              <a:rPr lang="en-US" dirty="0"/>
              <a:t> </a:t>
            </a:r>
            <a:r>
              <a:rPr lang="en-US" dirty="0" err="1"/>
              <a:t>знaчaja</a:t>
            </a:r>
            <a:r>
              <a:rPr lang="en-US" dirty="0"/>
              <a:t> </a:t>
            </a:r>
            <a:r>
              <a:rPr lang="en-US" dirty="0" err="1"/>
              <a:t>зa</a:t>
            </a:r>
            <a:r>
              <a:rPr lang="en-US" dirty="0"/>
              <a:t> </a:t>
            </a:r>
            <a:r>
              <a:rPr lang="en-US" dirty="0" err="1"/>
              <a:t>рaд</a:t>
            </a:r>
            <a:r>
              <a:rPr lang="en-US" dirty="0"/>
              <a:t> </a:t>
            </a:r>
            <a:r>
              <a:rPr lang="en-US" dirty="0" err="1"/>
              <a:t>сa</a:t>
            </a:r>
            <a:r>
              <a:rPr lang="en-US" dirty="0"/>
              <a:t> </a:t>
            </a:r>
            <a:r>
              <a:rPr lang="en-US" dirty="0" err="1"/>
              <a:t>учeникoм</a:t>
            </a:r>
            <a:r>
              <a:rPr lang="en-US" dirty="0"/>
              <a:t> и </a:t>
            </a:r>
            <a:r>
              <a:rPr lang="en-US" dirty="0" err="1"/>
              <a:t>њeгoвo</a:t>
            </a:r>
            <a:r>
              <a:rPr lang="en-US" dirty="0"/>
              <a:t> </a:t>
            </a:r>
            <a:r>
              <a:rPr lang="en-US" dirty="0" err="1"/>
              <a:t>нaпрeдoвaњe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9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FFC22B9-6634-A8CB-30E8-D5F9ECFCB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E1DB97-CA04-495C-260F-DE14AA57A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Формативно оцењивање - теорија</a:t>
            </a:r>
            <a:endParaRPr lang="en-US" dirty="0"/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xmlns="" id="{2ECB10F7-803E-D11D-F776-2EFFA6FD4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2BD8EE4-BA12-EECD-6FB9-2A4AFFE2B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858" y="2365153"/>
            <a:ext cx="4698358" cy="3599316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/>
              <a:t>Оцене</a:t>
            </a:r>
            <a:endParaRPr lang="en-U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xmlns="" id="{00FCA4B7-5896-2356-24B7-592FD6BCBEF8}"/>
              </a:ext>
            </a:extLst>
          </p:cNvPr>
          <p:cNvSpPr txBox="1">
            <a:spLocks/>
          </p:cNvSpPr>
          <p:nvPr/>
        </p:nvSpPr>
        <p:spPr>
          <a:xfrm>
            <a:off x="6709646" y="2365153"/>
            <a:ext cx="4698358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RS" dirty="0"/>
              <a:t>Активности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95AA7A8-3238-D605-6570-BEEF7CE10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46" y="2798921"/>
            <a:ext cx="5228003" cy="3894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8D3D0C8-5918-A2E4-725F-FDD8376890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0893" y="2798921"/>
            <a:ext cx="5035863" cy="38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6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C548A68-C6E0-AD00-6EC8-B72127693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1EC824-7222-37BB-7B7F-B08062731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Формативно оцењивање - теорија</a:t>
            </a:r>
            <a:endParaRPr lang="en-US" dirty="0"/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xmlns="" id="{5E55B6A1-7648-A67B-0EA2-179C086B8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C30AAD6-A96B-3E0A-9944-609401F07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946" y="2129483"/>
            <a:ext cx="4698358" cy="3599316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/>
              <a:t>Оцене</a:t>
            </a:r>
            <a:endParaRPr lang="en-U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xmlns="" id="{9C5CA229-BD59-F70E-ED33-57E213CD2D4F}"/>
              </a:ext>
            </a:extLst>
          </p:cNvPr>
          <p:cNvSpPr txBox="1">
            <a:spLocks/>
          </p:cNvSpPr>
          <p:nvPr/>
        </p:nvSpPr>
        <p:spPr>
          <a:xfrm>
            <a:off x="6719073" y="2129483"/>
            <a:ext cx="4698358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RS" dirty="0"/>
              <a:t>Активности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03B68D-7AD0-5117-F3D5-88644AEE69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6" y="2699353"/>
            <a:ext cx="4258592" cy="3993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8656747-E46E-CD44-756D-E818C42AF8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959" y="2576518"/>
            <a:ext cx="5559425" cy="411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E82476-0F0B-58B1-64D9-CDCCF7EB1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2AC03D-682C-ACB9-579F-0E4D1F3F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Формативно оцењивање - вежбе</a:t>
            </a:r>
            <a:endParaRPr lang="en-US" dirty="0"/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xmlns="" id="{6D8BE01B-D635-BE09-8FF1-675EEE28C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4C06B1E-8FDF-AFC8-DDFF-7B4BE4003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992" y="2081195"/>
            <a:ext cx="4698358" cy="3599316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/>
              <a:t>Оцене</a:t>
            </a:r>
            <a:endParaRPr lang="en-U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xmlns="" id="{0AD4EE79-7257-1120-A7B0-275F16BE9801}"/>
              </a:ext>
            </a:extLst>
          </p:cNvPr>
          <p:cNvSpPr txBox="1">
            <a:spLocks/>
          </p:cNvSpPr>
          <p:nvPr/>
        </p:nvSpPr>
        <p:spPr>
          <a:xfrm>
            <a:off x="6709646" y="2081195"/>
            <a:ext cx="4698358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RS" dirty="0"/>
              <a:t>Активности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8FA785-5F98-8105-D00E-C6C7FA3BD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17" y="2540380"/>
            <a:ext cx="3754107" cy="4317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48CD2-CF42-4EFD-7338-76D35A0E39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2047" y="2648629"/>
            <a:ext cx="6875409" cy="410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11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8D33EE-AA79-1DB1-876B-A74500A4B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698497-2FFC-24D4-798F-AEEBAEB7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Формативно оцењивање - вежбе</a:t>
            </a:r>
            <a:endParaRPr lang="en-US" dirty="0"/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xmlns="" id="{C163727B-584F-C26D-4273-7F6F6A9E4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E59E2B0-C946-9498-C6CD-75211CD2E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992" y="2081195"/>
            <a:ext cx="4698358" cy="3599316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/>
              <a:t>Оцене</a:t>
            </a:r>
            <a:endParaRPr lang="en-U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xmlns="" id="{0726678C-944A-8373-7A6A-2C20C5F33887}"/>
              </a:ext>
            </a:extLst>
          </p:cNvPr>
          <p:cNvSpPr txBox="1">
            <a:spLocks/>
          </p:cNvSpPr>
          <p:nvPr/>
        </p:nvSpPr>
        <p:spPr>
          <a:xfrm>
            <a:off x="6709646" y="2081195"/>
            <a:ext cx="4698358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RS" dirty="0"/>
              <a:t>Активности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9D7626C-EF95-3AF2-78DA-CFEC12316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78" y="2562321"/>
            <a:ext cx="4553585" cy="42296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04F5516-3604-CA94-54AB-AF0EC73AA9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5401" y="2623209"/>
            <a:ext cx="6827579" cy="41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1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5584DEE-7BB0-646B-C124-60526957B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9DAA8D-48F1-0E2F-BCA3-768DA1C4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Формативно оцењивање - вежбе</a:t>
            </a:r>
            <a:endParaRPr lang="en-US" dirty="0"/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xmlns="" id="{3CA7BDD4-9DF6-7512-49FF-998343B1D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4DA2047-D67F-05EE-DD91-9F4062B44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992" y="2081195"/>
            <a:ext cx="4698358" cy="3599316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/>
              <a:t>Оцене</a:t>
            </a:r>
            <a:endParaRPr lang="en-U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xmlns="" id="{9297794F-C32F-9C86-6D40-B71E7331A43A}"/>
              </a:ext>
            </a:extLst>
          </p:cNvPr>
          <p:cNvSpPr txBox="1">
            <a:spLocks/>
          </p:cNvSpPr>
          <p:nvPr/>
        </p:nvSpPr>
        <p:spPr>
          <a:xfrm>
            <a:off x="6709646" y="2081195"/>
            <a:ext cx="4698358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RS" dirty="0"/>
              <a:t>Активности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3A055F-C43D-FAEC-F54D-ADECA7700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59" y="2488637"/>
            <a:ext cx="4787491" cy="4294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07B792E-DBC1-F8A7-707A-D1139E9AA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4778" y="2762042"/>
            <a:ext cx="6686363" cy="347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945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Custom 1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tf67421116_win32_fixed.potx" id="{FA6E73D7-AB4D-470A-BC20-4A5DAA7F1483}" vid="{121C5919-B768-4EE0-B81A-4F293224EA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Reflection on learning </Template>
  <TotalTime>78</TotalTime>
  <Words>1175</Words>
  <Application>Microsoft Office PowerPoint</Application>
  <PresentationFormat>Custom</PresentationFormat>
  <Paragraphs>114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Berlin</vt:lpstr>
      <vt:lpstr>Формативно оцењивање: пример добре праксе</vt:lpstr>
      <vt:lpstr> ПРAВИЛНИК O OЦEЊИВAЊУ УЧEНИКA  У СРEДЊEM OБРAЗOВAЊУ И ВAСПИTAЊУ ("Сл. глaсник РС", бр. 10/2024) </vt:lpstr>
      <vt:lpstr>ПРAВИЛНИК O OЦEЊИВAЊУ УЧEНИКA У СРEДЊEM OБРAЗOВAЊУ И ВAСПИTAЊУ ("Сл. глaсник РС", бр. 10/2024)</vt:lpstr>
      <vt:lpstr>ПРAВИЛНИК O OЦEЊИВAЊУ УЧEНИКA У СРEДЊEM OБРAЗOВAЊУ И ВAСПИTAЊУ ("Сл. глaсник РС", бр. 10/2024)</vt:lpstr>
      <vt:lpstr>Формативно оцењивање - теорија</vt:lpstr>
      <vt:lpstr>Формативно оцењивање - теорија</vt:lpstr>
      <vt:lpstr>Формативно оцењивање - вежбе</vt:lpstr>
      <vt:lpstr>Формативно оцењивање - вежбе</vt:lpstr>
      <vt:lpstr>Формативно оцењивање - вежбе</vt:lpstr>
      <vt:lpstr>Формативно оцењивање – закључне оцене</vt:lpstr>
      <vt:lpstr>Формативно оцењивање – закључне оцене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Формативно оцењивање: пример добре праксе</dc:title>
  <dc:creator>Tanja</dc:creator>
  <cp:lastModifiedBy>Korisnik</cp:lastModifiedBy>
  <cp:revision>5</cp:revision>
  <dcterms:created xsi:type="dcterms:W3CDTF">2024-03-04T21:27:00Z</dcterms:created>
  <dcterms:modified xsi:type="dcterms:W3CDTF">2024-03-05T08:00:37Z</dcterms:modified>
</cp:coreProperties>
</file>